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_rels/presentation.xml.rels" ContentType="application/vnd.openxmlformats-package.relationships+xml"/>
  <Override PartName="/ppt/media/image56.png" ContentType="image/png"/>
  <Override PartName="/ppt/media/image55.png" ContentType="image/png"/>
  <Override PartName="/ppt/media/image20.jpeg" ContentType="image/jpeg"/>
  <Override PartName="/ppt/media/image116.jpeg" ContentType="image/jpeg"/>
  <Override PartName="/ppt/media/image54.png" ContentType="image/png"/>
  <Override PartName="/ppt/media/image76.jpeg" ContentType="image/jpeg"/>
  <Override PartName="/ppt/media/image58.jpeg" ContentType="image/jpeg"/>
  <Override PartName="/ppt/media/image73.png" ContentType="image/png"/>
  <Override PartName="/ppt/media/image53.png" ContentType="image/png"/>
  <Override PartName="/ppt/media/image52.jpeg" ContentType="image/jpeg"/>
  <Override PartName="/ppt/media/image1.png" ContentType="image/png"/>
  <Override PartName="/ppt/media/image51.png" ContentType="image/png"/>
  <Override PartName="/ppt/media/image4.jpeg" ContentType="image/jpeg"/>
  <Override PartName="/ppt/media/image50.jpeg" ContentType="image/jpeg"/>
  <Override PartName="/ppt/media/image47.png" ContentType="image/png"/>
  <Override PartName="/ppt/media/image46.png" ContentType="image/png"/>
  <Override PartName="/ppt/media/image45.png" ContentType="image/png"/>
  <Override PartName="/ppt/media/image57.jpeg" ContentType="image/jpeg"/>
  <Override PartName="/ppt/media/image63.png" ContentType="image/png"/>
  <Override PartName="/ppt/media/image43.png" ContentType="image/png"/>
  <Override PartName="/ppt/media/image42.png" ContentType="image/png"/>
  <Override PartName="/ppt/media/image94.jpeg" ContentType="image/jpeg"/>
  <Override PartName="/ppt/media/image41.png" ContentType="image/png"/>
  <Override PartName="/ppt/media/image3.jpeg" ContentType="image/jpeg"/>
  <Override PartName="/ppt/media/image36.jpeg" ContentType="image/jpeg"/>
  <Override PartName="/ppt/media/image107.png" ContentType="image/png"/>
  <Override PartName="/ppt/media/image37.png" ContentType="image/png"/>
  <Override PartName="/ppt/media/image34.jpeg" ContentType="image/jpeg"/>
  <Override PartName="/ppt/media/image38.png" ContentType="image/png"/>
  <Override PartName="/ppt/media/image8.jpeg" ContentType="image/jpeg"/>
  <Override PartName="/ppt/media/image26.png" ContentType="image/png"/>
  <Override PartName="/ppt/media/image35.png" ContentType="image/png"/>
  <Override PartName="/ppt/media/image5.png" ContentType="image/png"/>
  <Override PartName="/ppt/media/image17.png" ContentType="image/png"/>
  <Override PartName="/ppt/media/image44.png" ContentType="image/png"/>
  <Override PartName="/ppt/media/image13.jpeg" ContentType="image/jpeg"/>
  <Override PartName="/ppt/media/image109.jpeg" ContentType="image/jpeg"/>
  <Override PartName="/ppt/media/image23.png" ContentType="image/png"/>
  <Override PartName="/ppt/media/image12.jpeg" ContentType="image/jpeg"/>
  <Override PartName="/ppt/media/image48.png" ContentType="image/png"/>
  <Override PartName="/ppt/media/image11.png" ContentType="image/png"/>
  <Override PartName="/ppt/media/image108.png" ContentType="image/png"/>
  <Override PartName="/ppt/media/image28.png" ContentType="image/png"/>
  <Override PartName="/ppt/media/image93.png" ContentType="image/png"/>
  <Override PartName="/ppt/media/image7.jpeg" ContentType="image/jpeg"/>
  <Override PartName="/ppt/media/image16.png" ContentType="image/png"/>
  <Override PartName="/ppt/media/image6.jpeg" ContentType="image/jpeg"/>
  <Override PartName="/ppt/media/image71.png" ContentType="image/png"/>
  <Override PartName="/ppt/media/image40.png" ContentType="image/png"/>
  <Override PartName="/ppt/media/image32.png" ContentType="image/png"/>
  <Override PartName="/ppt/media/image2.png" ContentType="image/png"/>
  <Override PartName="/ppt/media/image14.png" ContentType="image/png"/>
  <Override PartName="/ppt/media/image19.jpeg" ContentType="image/jpeg"/>
  <Override PartName="/ppt/media/image25.png" ContentType="image/png"/>
  <Override PartName="/ppt/media/image90.png" ContentType="image/png"/>
  <Override PartName="/ppt/media/image30.png" ContentType="image/png"/>
  <Override PartName="/ppt/media/image59.png" ContentType="image/png"/>
  <Override PartName="/ppt/media/image66.jpeg" ContentType="image/jpeg"/>
  <Override PartName="/ppt/media/image24.jpeg" ContentType="image/jpeg"/>
  <Override PartName="/ppt/media/image95.png" ContentType="image/png"/>
  <Override PartName="/ppt/media/image70.png" ContentType="image/png"/>
  <Override PartName="/ppt/media/image91.jpeg" ContentType="image/jpeg"/>
  <Override PartName="/ppt/media/image114.png" ContentType="image/png"/>
  <Override PartName="/ppt/media/image72.png" ContentType="image/png"/>
  <Override PartName="/ppt/media/image74.png" ContentType="image/png"/>
  <Override PartName="/ppt/media/image118.png" ContentType="image/png"/>
  <Override PartName="/ppt/media/image78.png" ContentType="image/png"/>
  <Override PartName="/ppt/media/image84.jpeg" ContentType="image/jpeg"/>
  <Override PartName="/ppt/media/image79.jpeg" ContentType="image/jpeg"/>
  <Override PartName="/ppt/media/image85.jpeg" ContentType="image/jpeg"/>
  <Override PartName="/ppt/media/image101.png" ContentType="image/png"/>
  <Override PartName="/ppt/media/image18.jpeg" ContentType="image/jpeg"/>
  <Override PartName="/ppt/media/image92.jpeg" ContentType="image/jpeg"/>
  <Override PartName="/ppt/media/image80.png" ContentType="image/png"/>
  <Override PartName="/ppt/media/image112.jpeg" ContentType="image/jpeg"/>
  <Override PartName="/ppt/media/image115.png" ContentType="image/png"/>
  <Override PartName="/ppt/media/image29.png" ContentType="image/png"/>
  <Override PartName="/ppt/media/image106.png" ContentType="image/png"/>
  <Override PartName="/ppt/media/image62.png" ContentType="image/png"/>
  <Override PartName="/ppt/media/image102.jpeg" ContentType="image/jpeg"/>
  <Override PartName="/ppt/media/image119.jpeg" ContentType="image/jpeg"/>
  <Override PartName="/ppt/media/image82.jpeg" ContentType="image/jpeg"/>
  <Override PartName="/ppt/media/image83.png" ContentType="image/png"/>
  <Override PartName="/ppt/media/image103.png" ContentType="image/png"/>
  <Override PartName="/ppt/media/image96.png" ContentType="image/png"/>
  <Override PartName="/ppt/media/image110.jpeg" ContentType="image/jpeg"/>
  <Override PartName="/ppt/media/image113.png" ContentType="image/png"/>
  <Override PartName="/ppt/media/image33.jpeg" ContentType="image/jpeg"/>
  <Override PartName="/ppt/media/image87.png" ContentType="image/png"/>
  <Override PartName="/ppt/media/image105.png" ContentType="image/png"/>
  <Override PartName="/ppt/media/image98.png" ContentType="image/png"/>
  <Override PartName="/ppt/media/image61.png" ContentType="image/png"/>
  <Override PartName="/ppt/media/image104.png" ContentType="image/png"/>
  <Override PartName="/ppt/media/image97.png" ContentType="image/png"/>
  <Override PartName="/ppt/media/image69.jpeg" ContentType="image/jpeg"/>
  <Override PartName="/ppt/media/image89.png" ContentType="image/png"/>
  <Override PartName="/ppt/media/image68.png" ContentType="image/png"/>
  <Override PartName="/ppt/media/image31.png" ContentType="image/png"/>
  <Override PartName="/ppt/media/image67.jpeg" ContentType="image/jpeg"/>
  <Override PartName="/ppt/media/image15.jpeg" ContentType="image/jpeg"/>
  <Override PartName="/ppt/media/image77.jpeg" ContentType="image/jpeg"/>
  <Override PartName="/ppt/media/image64.png" ContentType="image/png"/>
  <Override PartName="/ppt/media/image60.jpeg" ContentType="image/jpeg"/>
  <Override PartName="/ppt/media/image21.jpeg" ContentType="image/jpeg"/>
  <Override PartName="/ppt/media/image100.jpeg" ContentType="image/jpeg"/>
  <Override PartName="/ppt/media/image117.jpeg" ContentType="image/jpeg"/>
  <Override PartName="/ppt/media/image65.png" ContentType="image/png"/>
  <Override PartName="/ppt/media/image27.png" ContentType="image/png"/>
  <Override PartName="/ppt/media/image99.jpeg" ContentType="image/jpeg"/>
  <Override PartName="/ppt/media/image81.jpeg" ContentType="image/jpeg"/>
  <Override PartName="/ppt/media/image75.png" ContentType="image/png"/>
  <Override PartName="/ppt/media/image22.jpeg" ContentType="image/jpeg"/>
  <Override PartName="/ppt/media/image39.png" ContentType="image/png"/>
  <Override PartName="/ppt/media/image9.png" ContentType="image/png"/>
  <Override PartName="/ppt/media/image86.png" ContentType="image/png"/>
  <Override PartName="/ppt/media/image88.png" ContentType="image/png"/>
  <Override PartName="/ppt/media/image49.jpeg" ContentType="image/jpeg"/>
  <Override PartName="/ppt/media/image111.png" ContentType="image/png"/>
  <Override PartName="/ppt/media/image10.jpeg" ContentType="image/jpeg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26.xml.rels" ContentType="application/vnd.openxmlformats-package.relationships+xml"/>
  <Override PartName="/ppt/slideLayouts/slideLayout2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1.xml.rels" ContentType="application/vnd.openxmlformats-package.relationships+xml"/>
  <Override PartName="/ppt/slides/_rels/slide1.xml.rels" ContentType="application/vnd.openxmlformats-package.relationships+xml"/>
  <Override PartName="/ppt/slides/_rels/slide4.xml.rels" ContentType="application/vnd.openxmlformats-package.relationships+xml"/>
  <Override PartName="/ppt/slides/_rels/slide2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0.xml.rels" ContentType="application/vnd.openxmlformats-package.relationships+xml"/>
  <Override PartName="/ppt/slides/_rels/slide9.xml.rels" ContentType="application/vnd.openxmlformats-package.relationships+xml"/>
  <Override PartName="/ppt/slides/_rels/slide8.xml.rels" ContentType="application/vnd.openxmlformats-package.relationships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0.xml" ContentType="application/vnd.openxmlformats-officedocument.presentationml.slide+xml"/>
  <Override PartName="/ppt/slides/slide8.xml" ContentType="application/vnd.openxmlformats-officedocument.presentationml.slide+xml"/>
  <Override PartName="/ppt/slides/slide11.xml" ContentType="application/vnd.openxmlformats-officedocument.presentationml.slide+xml"/>
  <Override PartName="/ppt/slides/slide9.xml" ContentType="application/vnd.openxmlformats-officedocument.presentationml.slide+xml"/>
  <Override PartName="/ppt/slides/slide12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<Relationship Id="rId18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187560" y="203400"/>
            <a:ext cx="9703440" cy="5261040"/>
          </a:xfrm>
          <a:prstGeom prst="rect">
            <a:avLst/>
          </a:prstGeom>
          <a:solidFill>
            <a:srgbClr val="f4f9fe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Google Shape;102;p17" descr=""/>
          <p:cNvPicPr/>
          <p:nvPr/>
        </p:nvPicPr>
        <p:blipFill>
          <a:blip r:embed="rId2"/>
          <a:stretch/>
        </p:blipFill>
        <p:spPr>
          <a:xfrm>
            <a:off x="0" y="0"/>
            <a:ext cx="10078560" cy="5668560"/>
          </a:xfrm>
          <a:prstGeom prst="rect">
            <a:avLst/>
          </a:prstGeom>
          <a:ln>
            <a:noFill/>
          </a:ln>
        </p:spPr>
      </p:pic>
      <p:sp>
        <p:nvSpPr>
          <p:cNvPr id="2" name="PlaceHolder 2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3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oogle Shape;112;p19" descr=""/>
          <p:cNvPicPr/>
          <p:nvPr/>
        </p:nvPicPr>
        <p:blipFill>
          <a:blip r:embed="rId2"/>
          <a:stretch/>
        </p:blipFill>
        <p:spPr>
          <a:xfrm>
            <a:off x="0" y="0"/>
            <a:ext cx="10077840" cy="5667840"/>
          </a:xfrm>
          <a:prstGeom prst="rect">
            <a:avLst/>
          </a:prstGeom>
          <a:ln>
            <a:noFill/>
          </a:ln>
        </p:spPr>
      </p:pic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jpeg"/><Relationship Id="rId2" Type="http://schemas.openxmlformats.org/officeDocument/2006/relationships/image" Target="../media/image4.jpeg"/><Relationship Id="rId3" Type="http://schemas.openxmlformats.org/officeDocument/2006/relationships/image" Target="../media/image5.png"/><Relationship Id="rId4" Type="http://schemas.openxmlformats.org/officeDocument/2006/relationships/image" Target="../media/image6.jpe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80.png"/><Relationship Id="rId2" Type="http://schemas.openxmlformats.org/officeDocument/2006/relationships/image" Target="../media/image81.jpeg"/><Relationship Id="rId3" Type="http://schemas.openxmlformats.org/officeDocument/2006/relationships/image" Target="../media/image82.jpeg"/><Relationship Id="rId4" Type="http://schemas.openxmlformats.org/officeDocument/2006/relationships/image" Target="../media/image83.png"/><Relationship Id="rId5" Type="http://schemas.openxmlformats.org/officeDocument/2006/relationships/image" Target="../media/image84.jpeg"/><Relationship Id="rId6" Type="http://schemas.openxmlformats.org/officeDocument/2006/relationships/image" Target="../media/image85.jpe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Relationship Id="rId11" Type="http://schemas.openxmlformats.org/officeDocument/2006/relationships/image" Target="../media/image90.png"/><Relationship Id="rId12" Type="http://schemas.openxmlformats.org/officeDocument/2006/relationships/slideLayout" Target="../slideLayouts/slideLayout2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91.jpeg"/><Relationship Id="rId2" Type="http://schemas.openxmlformats.org/officeDocument/2006/relationships/image" Target="../media/image92.jpeg"/><Relationship Id="rId3" Type="http://schemas.openxmlformats.org/officeDocument/2006/relationships/image" Target="../media/image93.png"/><Relationship Id="rId4" Type="http://schemas.openxmlformats.org/officeDocument/2006/relationships/image" Target="../media/image94.jpe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9.jpeg"/><Relationship Id="rId2" Type="http://schemas.openxmlformats.org/officeDocument/2006/relationships/image" Target="../media/image100.jpeg"/><Relationship Id="rId3" Type="http://schemas.openxmlformats.org/officeDocument/2006/relationships/image" Target="../media/image101.png"/><Relationship Id="rId4" Type="http://schemas.openxmlformats.org/officeDocument/2006/relationships/image" Target="../media/image102.jpeg"/><Relationship Id="rId5" Type="http://schemas.openxmlformats.org/officeDocument/2006/relationships/image" Target="../media/image103.png"/><Relationship Id="rId6" Type="http://schemas.openxmlformats.org/officeDocument/2006/relationships/slideLayout" Target="../slideLayouts/slideLayout2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jpeg"/><Relationship Id="rId7" Type="http://schemas.openxmlformats.org/officeDocument/2006/relationships/image" Target="../media/image110.jpeg"/><Relationship Id="rId8" Type="http://schemas.openxmlformats.org/officeDocument/2006/relationships/image" Target="../media/image111.png"/><Relationship Id="rId9" Type="http://schemas.openxmlformats.org/officeDocument/2006/relationships/image" Target="../media/image112.jpeg"/><Relationship Id="rId10" Type="http://schemas.openxmlformats.org/officeDocument/2006/relationships/image" Target="../media/image113.png"/><Relationship Id="rId11" Type="http://schemas.openxmlformats.org/officeDocument/2006/relationships/image" Target="../media/image114.png"/><Relationship Id="rId12" Type="http://schemas.openxmlformats.org/officeDocument/2006/relationships/image" Target="../media/image115.png"/><Relationship Id="rId13" Type="http://schemas.openxmlformats.org/officeDocument/2006/relationships/slideLayout" Target="../slideLayouts/slideLayout2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16.jpeg"/><Relationship Id="rId2" Type="http://schemas.openxmlformats.org/officeDocument/2006/relationships/image" Target="../media/image117.jpeg"/><Relationship Id="rId3" Type="http://schemas.openxmlformats.org/officeDocument/2006/relationships/image" Target="../media/image118.png"/><Relationship Id="rId4" Type="http://schemas.openxmlformats.org/officeDocument/2006/relationships/image" Target="../media/image119.jpeg"/><Relationship Id="rId5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image" Target="../media/image8.jpeg"/><Relationship Id="rId3" Type="http://schemas.openxmlformats.org/officeDocument/2006/relationships/image" Target="../media/image9.png"/><Relationship Id="rId4" Type="http://schemas.openxmlformats.org/officeDocument/2006/relationships/image" Target="../media/image10.jpeg"/><Relationship Id="rId5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jpeg"/><Relationship Id="rId9" Type="http://schemas.openxmlformats.org/officeDocument/2006/relationships/image" Target="../media/image19.jpeg"/><Relationship Id="rId10" Type="http://schemas.openxmlformats.org/officeDocument/2006/relationships/image" Target="../media/image20.jpeg"/><Relationship Id="rId11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image" Target="../media/image23.png"/><Relationship Id="rId4" Type="http://schemas.openxmlformats.org/officeDocument/2006/relationships/image" Target="../media/image24.jpe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jpeg"/><Relationship Id="rId4" Type="http://schemas.openxmlformats.org/officeDocument/2006/relationships/image" Target="../media/image34.jpeg"/><Relationship Id="rId5" Type="http://schemas.openxmlformats.org/officeDocument/2006/relationships/image" Target="../media/image35.png"/><Relationship Id="rId6" Type="http://schemas.openxmlformats.org/officeDocument/2006/relationships/image" Target="../media/image36.jpe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image" Target="../media/image47.png"/><Relationship Id="rId18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51.png"/><Relationship Id="rId5" Type="http://schemas.openxmlformats.org/officeDocument/2006/relationships/image" Target="../media/image52.jpeg"/><Relationship Id="rId6" Type="http://schemas.openxmlformats.org/officeDocument/2006/relationships/image" Target="../media/image53.png"/><Relationship Id="rId7" Type="http://schemas.openxmlformats.org/officeDocument/2006/relationships/image" Target="../media/image54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slideLayout" Target="../slideLayouts/slideLayout25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7.jpeg"/><Relationship Id="rId2" Type="http://schemas.openxmlformats.org/officeDocument/2006/relationships/image" Target="../media/image58.jpeg"/><Relationship Id="rId3" Type="http://schemas.openxmlformats.org/officeDocument/2006/relationships/image" Target="../media/image59.png"/><Relationship Id="rId4" Type="http://schemas.openxmlformats.org/officeDocument/2006/relationships/image" Target="../media/image60.jpeg"/><Relationship Id="rId5" Type="http://schemas.openxmlformats.org/officeDocument/2006/relationships/image" Target="../media/image61.png"/><Relationship Id="rId6" Type="http://schemas.openxmlformats.org/officeDocument/2006/relationships/image" Target="../media/image62.png"/><Relationship Id="rId7" Type="http://schemas.openxmlformats.org/officeDocument/2006/relationships/image" Target="../media/image63.png"/><Relationship Id="rId8" Type="http://schemas.openxmlformats.org/officeDocument/2006/relationships/image" Target="../media/image64.png"/><Relationship Id="rId9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jpeg"/><Relationship Id="rId3" Type="http://schemas.openxmlformats.org/officeDocument/2006/relationships/image" Target="../media/image67.jpeg"/><Relationship Id="rId4" Type="http://schemas.openxmlformats.org/officeDocument/2006/relationships/image" Target="../media/image68.png"/><Relationship Id="rId5" Type="http://schemas.openxmlformats.org/officeDocument/2006/relationships/image" Target="../media/image69.jpeg"/><Relationship Id="rId6" Type="http://schemas.openxmlformats.org/officeDocument/2006/relationships/image" Target="../media/image70.png"/><Relationship Id="rId7" Type="http://schemas.openxmlformats.org/officeDocument/2006/relationships/image" Target="../media/image71.png"/><Relationship Id="rId8" Type="http://schemas.openxmlformats.org/officeDocument/2006/relationships/image" Target="../media/image72.png"/><Relationship Id="rId9" Type="http://schemas.openxmlformats.org/officeDocument/2006/relationships/image" Target="../media/image73.png"/><Relationship Id="rId10" Type="http://schemas.openxmlformats.org/officeDocument/2006/relationships/image" Target="../media/image74.png"/><Relationship Id="rId11" Type="http://schemas.openxmlformats.org/officeDocument/2006/relationships/image" Target="../media/image75.png"/><Relationship Id="rId12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76.jpeg"/><Relationship Id="rId2" Type="http://schemas.openxmlformats.org/officeDocument/2006/relationships/image" Target="../media/image77.jpeg"/><Relationship Id="rId3" Type="http://schemas.openxmlformats.org/officeDocument/2006/relationships/image" Target="../media/image78.png"/><Relationship Id="rId4" Type="http://schemas.openxmlformats.org/officeDocument/2006/relationships/image" Target="../media/image79.jpeg"/><Relationship Id="rId5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CustomShape 1"/>
          <p:cNvSpPr/>
          <p:nvPr/>
        </p:nvSpPr>
        <p:spPr>
          <a:xfrm>
            <a:off x="0" y="0"/>
            <a:ext cx="10111320" cy="8017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118" name="CustomShape 2"/>
          <p:cNvSpPr/>
          <p:nvPr/>
        </p:nvSpPr>
        <p:spPr>
          <a:xfrm>
            <a:off x="346680" y="178344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Impactos hidrometeorológicos de la lluvia sobre nieve en los Andes Subtropicales: variabilidad espacial, temporal y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relevancia en la generación de crecidas nivo-pluviales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57200" y="3402720"/>
            <a:ext cx="8957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Lucas Glasner Vivanco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Guía: René Garreud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Co-Guía: James McPhee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120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121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122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123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124" name="Line 4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" descr=""/>
          <p:cNvPicPr/>
          <p:nvPr/>
        </p:nvPicPr>
        <p:blipFill>
          <a:blip r:embed="rId1"/>
          <a:stretch/>
        </p:blipFill>
        <p:spPr>
          <a:xfrm>
            <a:off x="7315200" y="2468880"/>
            <a:ext cx="2689560" cy="1512000"/>
          </a:xfrm>
          <a:prstGeom prst="rect">
            <a:avLst/>
          </a:prstGeom>
          <a:ln>
            <a:noFill/>
          </a:ln>
        </p:spPr>
      </p:pic>
      <p:sp>
        <p:nvSpPr>
          <p:cNvPr id="355" name="CustomShape 1"/>
          <p:cNvSpPr/>
          <p:nvPr/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3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358" name="" descr=""/>
          <p:cNvPicPr/>
          <p:nvPr/>
        </p:nvPicPr>
        <p:blipFill>
          <a:blip r:embed="rId4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359" name="" descr=""/>
          <p:cNvPicPr/>
          <p:nvPr/>
        </p:nvPicPr>
        <p:blipFill>
          <a:blip r:embed="rId5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360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61" name="Group 3"/>
          <p:cNvGrpSpPr/>
          <p:nvPr/>
        </p:nvGrpSpPr>
        <p:grpSpPr>
          <a:xfrm>
            <a:off x="51120" y="5391720"/>
            <a:ext cx="246960" cy="246600"/>
            <a:chOff x="51120" y="5391720"/>
            <a:chExt cx="246960" cy="246600"/>
          </a:xfrm>
        </p:grpSpPr>
        <p:sp>
          <p:nvSpPr>
            <p:cNvPr id="362" name="CustomShape 4"/>
            <p:cNvSpPr/>
            <p:nvPr/>
          </p:nvSpPr>
          <p:spPr>
            <a:xfrm>
              <a:off x="168480" y="5420520"/>
              <a:ext cx="63000" cy="6336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3" name="CustomShape 5"/>
            <p:cNvSpPr/>
            <p:nvPr/>
          </p:nvSpPr>
          <p:spPr>
            <a:xfrm>
              <a:off x="84240" y="5391720"/>
              <a:ext cx="187560" cy="24660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4" name="CustomShape 6"/>
            <p:cNvSpPr/>
            <p:nvPr/>
          </p:nvSpPr>
          <p:spPr>
            <a:xfrm>
              <a:off x="51120" y="5479200"/>
              <a:ext cx="26640" cy="118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5" name="CustomShape 7"/>
            <p:cNvSpPr/>
            <p:nvPr/>
          </p:nvSpPr>
          <p:spPr>
            <a:xfrm>
              <a:off x="52560" y="5430240"/>
              <a:ext cx="23760" cy="2196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6" name="CustomShape 8"/>
            <p:cNvSpPr/>
            <p:nvPr/>
          </p:nvSpPr>
          <p:spPr>
            <a:xfrm>
              <a:off x="52560" y="5518080"/>
              <a:ext cx="23760" cy="2232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7" name="CustomShape 9"/>
            <p:cNvSpPr/>
            <p:nvPr/>
          </p:nvSpPr>
          <p:spPr>
            <a:xfrm>
              <a:off x="271440" y="5479200"/>
              <a:ext cx="26640" cy="118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8" name="CustomShape 10"/>
            <p:cNvSpPr/>
            <p:nvPr/>
          </p:nvSpPr>
          <p:spPr>
            <a:xfrm>
              <a:off x="270720" y="5430240"/>
              <a:ext cx="25560" cy="21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69" name="CustomShape 11"/>
            <p:cNvSpPr/>
            <p:nvPr/>
          </p:nvSpPr>
          <p:spPr>
            <a:xfrm>
              <a:off x="272880" y="5518080"/>
              <a:ext cx="25200" cy="21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70" name="CustomShape 12"/>
          <p:cNvSpPr/>
          <p:nvPr/>
        </p:nvSpPr>
        <p:spPr>
          <a:xfrm>
            <a:off x="-615600" y="5375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1" name="CustomShape 13"/>
          <p:cNvSpPr/>
          <p:nvPr/>
        </p:nvSpPr>
        <p:spPr>
          <a:xfrm>
            <a:off x="2560320" y="213120"/>
            <a:ext cx="5484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DATOS Y METODOS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72" name="" descr=""/>
          <p:cNvPicPr/>
          <p:nvPr/>
        </p:nvPicPr>
        <p:blipFill>
          <a:blip r:embed="rId6"/>
          <a:srcRect l="0" t="39062" r="24598" b="13442"/>
          <a:stretch/>
        </p:blipFill>
        <p:spPr>
          <a:xfrm>
            <a:off x="7589520" y="4114800"/>
            <a:ext cx="2375640" cy="1494720"/>
          </a:xfrm>
          <a:prstGeom prst="rect">
            <a:avLst/>
          </a:prstGeom>
          <a:ln>
            <a:noFill/>
          </a:ln>
        </p:spPr>
      </p:pic>
      <p:pic>
        <p:nvPicPr>
          <p:cNvPr id="373" name="" descr=""/>
          <p:cNvPicPr/>
          <p:nvPr/>
        </p:nvPicPr>
        <p:blipFill>
          <a:blip r:embed="rId7"/>
          <a:stretch/>
        </p:blipFill>
        <p:spPr>
          <a:xfrm>
            <a:off x="8271360" y="893880"/>
            <a:ext cx="1422360" cy="1414800"/>
          </a:xfrm>
          <a:prstGeom prst="rect">
            <a:avLst/>
          </a:prstGeom>
          <a:ln>
            <a:noFill/>
          </a:ln>
        </p:spPr>
      </p:pic>
      <p:pic>
        <p:nvPicPr>
          <p:cNvPr id="374" name="" descr=""/>
          <p:cNvPicPr/>
          <p:nvPr/>
        </p:nvPicPr>
        <p:blipFill>
          <a:blip r:embed="rId8"/>
          <a:stretch/>
        </p:blipFill>
        <p:spPr>
          <a:xfrm>
            <a:off x="5773320" y="2020680"/>
            <a:ext cx="1814400" cy="3444840"/>
          </a:xfrm>
          <a:prstGeom prst="rect">
            <a:avLst/>
          </a:prstGeom>
          <a:ln>
            <a:noFill/>
          </a:ln>
        </p:spPr>
      </p:pic>
      <p:pic>
        <p:nvPicPr>
          <p:cNvPr id="375" name="" descr=""/>
          <p:cNvPicPr/>
          <p:nvPr/>
        </p:nvPicPr>
        <p:blipFill>
          <a:blip r:embed="rId9"/>
          <a:stretch/>
        </p:blipFill>
        <p:spPr>
          <a:xfrm>
            <a:off x="5029200" y="2020680"/>
            <a:ext cx="1055880" cy="3474360"/>
          </a:xfrm>
          <a:prstGeom prst="rect">
            <a:avLst/>
          </a:prstGeom>
          <a:ln>
            <a:noFill/>
          </a:ln>
        </p:spPr>
      </p:pic>
      <p:pic>
        <p:nvPicPr>
          <p:cNvPr id="376" name="" descr=""/>
          <p:cNvPicPr/>
          <p:nvPr/>
        </p:nvPicPr>
        <p:blipFill>
          <a:blip r:embed="rId10"/>
          <a:stretch/>
        </p:blipFill>
        <p:spPr>
          <a:xfrm>
            <a:off x="6583680" y="1005840"/>
            <a:ext cx="1337760" cy="912600"/>
          </a:xfrm>
          <a:prstGeom prst="rect">
            <a:avLst/>
          </a:prstGeom>
          <a:ln>
            <a:noFill/>
          </a:ln>
        </p:spPr>
      </p:pic>
      <p:sp>
        <p:nvSpPr>
          <p:cNvPr id="377" name="CustomShape 14"/>
          <p:cNvSpPr/>
          <p:nvPr/>
        </p:nvSpPr>
        <p:spPr>
          <a:xfrm>
            <a:off x="4516560" y="2011680"/>
            <a:ext cx="2012400" cy="23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Cortés, G., &amp; Margulis, S. (2017)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78" name="CustomShape 15"/>
          <p:cNvSpPr/>
          <p:nvPr/>
        </p:nvSpPr>
        <p:spPr>
          <a:xfrm>
            <a:off x="496080" y="824040"/>
            <a:ext cx="3930120" cy="503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Estaciones meteorológicas y fluviométricas: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Distintos períodos de tiempo, algunas zonas no muy bien cubiertas. ¿Cuencas intervenidas?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Radiosonda de Quintero/Sto.Domingo: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Extenso y de uso validado en Chile Central (Garreud, 1993)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Producto grillado CR2MET: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Todo Chile en resolución temporal diaria de 1979/2020 y horizontal 0.05°x0.05°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SWE Reanálisis Cortés &amp; Margulis (2017):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Todos los Andes Subtropicales resolución temporal diaria de 1980/2015 y horizontal de 0.01°x0.01°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Cobertura nival MODIS: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Resolución temporal diaria desde 2000 hasta el presente. Resolución horizontal 500mx500m. Preprocesado para Andes Subtropicales en el observatorio andino IANIGLA-CR2 (Cara, 2018).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Reanálisis ERA5: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Resolución temporal horaria desde 1979 hasta el presente, resolución horizontal de 0.25°x0.25°.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Reanálisis ERA5-Land: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Resolución temporal horaria desde 1979 hasta el presente, variables atmosféricas e hidrológicas simultáneamente. Resolución horizontal de 0.1°x0.1° (9km)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Modelación Hidrológica:</a:t>
            </a:r>
            <a:endParaRPr b="0" lang="en-US" sz="11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100" spc="-1" strike="noStrike">
                <a:solidFill>
                  <a:srgbClr val="000000"/>
                </a:solidFill>
                <a:latin typeface="Arial"/>
                <a:ea typeface="DejaVu Sans"/>
              </a:rPr>
              <a:t>WRF-Hydro, VIC, DHVSM, etc. Limitado a una cuenca.</a:t>
            </a:r>
            <a:endParaRPr b="0" lang="en-US" sz="11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100" spc="-1" strike="noStrike">
              <a:latin typeface="Arial"/>
            </a:endParaRPr>
          </a:p>
        </p:txBody>
      </p:sp>
      <p:pic>
        <p:nvPicPr>
          <p:cNvPr id="379" name="" descr=""/>
          <p:cNvPicPr/>
          <p:nvPr/>
        </p:nvPicPr>
        <p:blipFill>
          <a:blip r:embed="rId11"/>
          <a:stretch/>
        </p:blipFill>
        <p:spPr>
          <a:xfrm>
            <a:off x="4715280" y="914400"/>
            <a:ext cx="1739160" cy="11174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1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382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383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384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385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86" name="Group 3"/>
          <p:cNvGrpSpPr/>
          <p:nvPr/>
        </p:nvGrpSpPr>
        <p:grpSpPr>
          <a:xfrm>
            <a:off x="51120" y="5391720"/>
            <a:ext cx="246960" cy="246600"/>
            <a:chOff x="51120" y="5391720"/>
            <a:chExt cx="246960" cy="246600"/>
          </a:xfrm>
        </p:grpSpPr>
        <p:sp>
          <p:nvSpPr>
            <p:cNvPr id="387" name="CustomShape 4"/>
            <p:cNvSpPr/>
            <p:nvPr/>
          </p:nvSpPr>
          <p:spPr>
            <a:xfrm>
              <a:off x="168480" y="5420520"/>
              <a:ext cx="63000" cy="6336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8" name="CustomShape 5"/>
            <p:cNvSpPr/>
            <p:nvPr/>
          </p:nvSpPr>
          <p:spPr>
            <a:xfrm>
              <a:off x="84240" y="5391720"/>
              <a:ext cx="187560" cy="24660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89" name="CustomShape 6"/>
            <p:cNvSpPr/>
            <p:nvPr/>
          </p:nvSpPr>
          <p:spPr>
            <a:xfrm>
              <a:off x="51120" y="5479200"/>
              <a:ext cx="26640" cy="118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0" name="CustomShape 7"/>
            <p:cNvSpPr/>
            <p:nvPr/>
          </p:nvSpPr>
          <p:spPr>
            <a:xfrm>
              <a:off x="52560" y="5430240"/>
              <a:ext cx="23760" cy="2196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1" name="CustomShape 8"/>
            <p:cNvSpPr/>
            <p:nvPr/>
          </p:nvSpPr>
          <p:spPr>
            <a:xfrm>
              <a:off x="52560" y="5518080"/>
              <a:ext cx="23760" cy="2232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2" name="CustomShape 9"/>
            <p:cNvSpPr/>
            <p:nvPr/>
          </p:nvSpPr>
          <p:spPr>
            <a:xfrm>
              <a:off x="271440" y="5479200"/>
              <a:ext cx="26640" cy="118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3" name="CustomShape 10"/>
            <p:cNvSpPr/>
            <p:nvPr/>
          </p:nvSpPr>
          <p:spPr>
            <a:xfrm>
              <a:off x="270720" y="5430240"/>
              <a:ext cx="25560" cy="21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94" name="CustomShape 11"/>
            <p:cNvSpPr/>
            <p:nvPr/>
          </p:nvSpPr>
          <p:spPr>
            <a:xfrm>
              <a:off x="272880" y="5518080"/>
              <a:ext cx="25200" cy="21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95" name="CustomShape 12"/>
          <p:cNvSpPr/>
          <p:nvPr/>
        </p:nvSpPr>
        <p:spPr>
          <a:xfrm>
            <a:off x="-615600" y="5375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96" name="CustomShape 13"/>
          <p:cNvSpPr/>
          <p:nvPr/>
        </p:nvSpPr>
        <p:spPr>
          <a:xfrm>
            <a:off x="2560320" y="213120"/>
            <a:ext cx="5484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DATOS Y METODOS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97" name="Line 14"/>
          <p:cNvSpPr/>
          <p:nvPr/>
        </p:nvSpPr>
        <p:spPr>
          <a:xfrm>
            <a:off x="3275280" y="1058400"/>
            <a:ext cx="0" cy="393192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8" name="Line 15"/>
          <p:cNvSpPr/>
          <p:nvPr/>
        </p:nvSpPr>
        <p:spPr>
          <a:xfrm>
            <a:off x="6786000" y="1060560"/>
            <a:ext cx="0" cy="3931920"/>
          </a:xfrm>
          <a:prstGeom prst="line">
            <a:avLst/>
          </a:prstGeom>
          <a:ln w="19080">
            <a:solidFill>
              <a:srgbClr val="3465a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16"/>
          <p:cNvSpPr/>
          <p:nvPr/>
        </p:nvSpPr>
        <p:spPr>
          <a:xfrm>
            <a:off x="182880" y="1097280"/>
            <a:ext cx="3015720" cy="2484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Evaluación, selección y validación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Estudio de cuenca piloto del Río Maipo en el Manzano.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Ver relevancia y existencia de fenómenos ROS con radiosonda, estaciones en superficie y línea de nieves MODIS. Validar estos datos.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Validar productos grillados con las observaciones.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Evaluar el producto ERA5-Land, SWE reanálisis y CR2MET (ese orden).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00" name="CustomShape 17"/>
          <p:cNvSpPr/>
          <p:nvPr/>
        </p:nvSpPr>
        <p:spPr>
          <a:xfrm>
            <a:off x="3327840" y="1097280"/>
            <a:ext cx="3362040" cy="34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Análisis descriptivo y espacial para CC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hipsometría y realizar todo lo “GIS related”. Para usos de suelo utilizar dataset Zhao et al 2016.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Climatologías, zona de estudio y figuras generales para el cuerpo del manuscrito.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ROS quedan determinados con la altura límite de la nieve (o con SWE), la isoterma 0°C y la precipitación. 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ROS = True &lt;=&gt; Pr&gt;Pr_0, T&gt;0°C, SL&lt;FL o SWE&gt;SWE_0.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Calcular mapas y tendencias de ROS.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patrones sinópticos con un análisis compuesto de IVT, Z500 y SLP. De ser necesario clusterizar con 2 o 3 grupos por kmeans.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401" name="CustomShape 18"/>
          <p:cNvSpPr/>
          <p:nvPr/>
        </p:nvSpPr>
        <p:spPr>
          <a:xfrm>
            <a:off x="6786000" y="1096920"/>
            <a:ext cx="3381480" cy="395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Análisis de impacto a escala de cuenca</a:t>
            </a:r>
            <a:endParaRPr b="0" lang="en-US" sz="13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Cuantificar la relevancia de los eventos ROS en la escorrentía extrema. 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Obtener caudales, de estaciones o si es grillado averiguar sobre el “routing”.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Análisis de extremos en series de tiempo caudales “goodness of fit”.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eventos de crecida y separar en flujo base y escorrentía directa.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Clasificar eventos de crecida en ROS/NO-ROS, atribuir propiedades (e.g caudal máx, área de influencia, %cobertura vegetal en área influencia, precipitación máxima, área pluvial, etc)</a:t>
            </a:r>
            <a:endParaRPr b="0" lang="en-US" sz="13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Aprender a correr un modelo hidrológico WRF-Hydro o VIC. Calibrar para una cuenca piloto y estudiar los ROS cuando se simula el escenario histórico con una anomalía de 4°C cada 100 años agregada sintéticamente.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402" name="" descr=""/>
          <p:cNvPicPr/>
          <p:nvPr/>
        </p:nvPicPr>
        <p:blipFill>
          <a:blip r:embed="rId5"/>
          <a:stretch/>
        </p:blipFill>
        <p:spPr>
          <a:xfrm>
            <a:off x="1008720" y="3846240"/>
            <a:ext cx="435960" cy="435960"/>
          </a:xfrm>
          <a:prstGeom prst="rect">
            <a:avLst/>
          </a:prstGeom>
          <a:ln>
            <a:noFill/>
          </a:ln>
        </p:spPr>
      </p:pic>
      <p:pic>
        <p:nvPicPr>
          <p:cNvPr id="403" name="" descr=""/>
          <p:cNvPicPr/>
          <p:nvPr/>
        </p:nvPicPr>
        <p:blipFill>
          <a:blip r:embed="rId6"/>
          <a:stretch/>
        </p:blipFill>
        <p:spPr>
          <a:xfrm>
            <a:off x="1645920" y="3824280"/>
            <a:ext cx="455400" cy="45540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7"/>
          <a:stretch/>
        </p:blipFill>
        <p:spPr>
          <a:xfrm>
            <a:off x="989280" y="4466880"/>
            <a:ext cx="455400" cy="455400"/>
          </a:xfrm>
          <a:prstGeom prst="rect">
            <a:avLst/>
          </a:prstGeom>
          <a:ln>
            <a:noFill/>
          </a:ln>
        </p:spPr>
      </p:pic>
      <p:pic>
        <p:nvPicPr>
          <p:cNvPr id="405" name="" descr=""/>
          <p:cNvPicPr/>
          <p:nvPr/>
        </p:nvPicPr>
        <p:blipFill>
          <a:blip r:embed="rId8"/>
          <a:stretch/>
        </p:blipFill>
        <p:spPr>
          <a:xfrm>
            <a:off x="1698480" y="4486320"/>
            <a:ext cx="351360" cy="419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7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408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409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410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411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412" name="Group 3"/>
          <p:cNvGrpSpPr/>
          <p:nvPr/>
        </p:nvGrpSpPr>
        <p:grpSpPr>
          <a:xfrm>
            <a:off x="51120" y="5391720"/>
            <a:ext cx="246960" cy="246600"/>
            <a:chOff x="51120" y="5391720"/>
            <a:chExt cx="246960" cy="246600"/>
          </a:xfrm>
        </p:grpSpPr>
        <p:sp>
          <p:nvSpPr>
            <p:cNvPr id="413" name="CustomShape 4"/>
            <p:cNvSpPr/>
            <p:nvPr/>
          </p:nvSpPr>
          <p:spPr>
            <a:xfrm>
              <a:off x="168480" y="5420520"/>
              <a:ext cx="63000" cy="6336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4" name="CustomShape 5"/>
            <p:cNvSpPr/>
            <p:nvPr/>
          </p:nvSpPr>
          <p:spPr>
            <a:xfrm>
              <a:off x="84240" y="5391720"/>
              <a:ext cx="187560" cy="24660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5" name="CustomShape 6"/>
            <p:cNvSpPr/>
            <p:nvPr/>
          </p:nvSpPr>
          <p:spPr>
            <a:xfrm>
              <a:off x="51120" y="5479200"/>
              <a:ext cx="26640" cy="118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6" name="CustomShape 7"/>
            <p:cNvSpPr/>
            <p:nvPr/>
          </p:nvSpPr>
          <p:spPr>
            <a:xfrm>
              <a:off x="52560" y="5430240"/>
              <a:ext cx="23760" cy="2196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7" name="CustomShape 8"/>
            <p:cNvSpPr/>
            <p:nvPr/>
          </p:nvSpPr>
          <p:spPr>
            <a:xfrm>
              <a:off x="52560" y="5518080"/>
              <a:ext cx="23760" cy="2232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8" name="CustomShape 9"/>
            <p:cNvSpPr/>
            <p:nvPr/>
          </p:nvSpPr>
          <p:spPr>
            <a:xfrm>
              <a:off x="271440" y="5479200"/>
              <a:ext cx="26640" cy="118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19" name="CustomShape 10"/>
            <p:cNvSpPr/>
            <p:nvPr/>
          </p:nvSpPr>
          <p:spPr>
            <a:xfrm>
              <a:off x="270720" y="5430240"/>
              <a:ext cx="25560" cy="21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420" name="CustomShape 11"/>
            <p:cNvSpPr/>
            <p:nvPr/>
          </p:nvSpPr>
          <p:spPr>
            <a:xfrm>
              <a:off x="272880" y="5518080"/>
              <a:ext cx="25200" cy="21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421" name="CustomShape 12"/>
          <p:cNvSpPr/>
          <p:nvPr/>
        </p:nvSpPr>
        <p:spPr>
          <a:xfrm>
            <a:off x="-615600" y="5375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422" name="CustomShape 13"/>
          <p:cNvSpPr/>
          <p:nvPr/>
        </p:nvSpPr>
        <p:spPr>
          <a:xfrm>
            <a:off x="2560320" y="213120"/>
            <a:ext cx="5484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PLANIFICACION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23" name="" descr=""/>
          <p:cNvPicPr/>
          <p:nvPr/>
        </p:nvPicPr>
        <p:blipFill>
          <a:blip r:embed="rId5"/>
          <a:stretch/>
        </p:blipFill>
        <p:spPr>
          <a:xfrm>
            <a:off x="1005840" y="838800"/>
            <a:ext cx="8410680" cy="4554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4" name="" descr=""/>
          <p:cNvPicPr/>
          <p:nvPr/>
        </p:nvPicPr>
        <p:blipFill>
          <a:blip r:embed="rId1"/>
          <a:stretch/>
        </p:blipFill>
        <p:spPr>
          <a:xfrm>
            <a:off x="4777200" y="1668240"/>
            <a:ext cx="4346280" cy="3015720"/>
          </a:xfrm>
          <a:prstGeom prst="rect">
            <a:avLst/>
          </a:prstGeom>
          <a:ln>
            <a:noFill/>
          </a:ln>
        </p:spPr>
      </p:pic>
      <p:grpSp>
        <p:nvGrpSpPr>
          <p:cNvPr id="425" name="Group 1"/>
          <p:cNvGrpSpPr/>
          <p:nvPr/>
        </p:nvGrpSpPr>
        <p:grpSpPr>
          <a:xfrm>
            <a:off x="91800" y="862920"/>
            <a:ext cx="4457160" cy="4073040"/>
            <a:chOff x="91800" y="862920"/>
            <a:chExt cx="4457160" cy="4073040"/>
          </a:xfrm>
        </p:grpSpPr>
        <p:pic>
          <p:nvPicPr>
            <p:cNvPr id="426" name="" descr=""/>
            <p:cNvPicPr/>
            <p:nvPr/>
          </p:nvPicPr>
          <p:blipFill>
            <a:blip r:embed="rId2"/>
            <a:srcRect l="0" t="0" r="29501" b="0"/>
            <a:stretch/>
          </p:blipFill>
          <p:spPr>
            <a:xfrm>
              <a:off x="91800" y="862920"/>
              <a:ext cx="4457160" cy="2427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7" name="" descr=""/>
            <p:cNvPicPr/>
            <p:nvPr/>
          </p:nvPicPr>
          <p:blipFill>
            <a:blip r:embed="rId3"/>
            <a:srcRect l="23981" t="0" r="35993" b="0"/>
            <a:stretch/>
          </p:blipFill>
          <p:spPr>
            <a:xfrm>
              <a:off x="3566160" y="3291840"/>
              <a:ext cx="929520" cy="164412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8" name="" descr=""/>
            <p:cNvPicPr/>
            <p:nvPr/>
          </p:nvPicPr>
          <p:blipFill>
            <a:blip r:embed="rId4"/>
            <a:srcRect l="27407" t="0" r="30900" b="0"/>
            <a:stretch/>
          </p:blipFill>
          <p:spPr>
            <a:xfrm>
              <a:off x="2651760" y="3383280"/>
              <a:ext cx="907920" cy="15422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429" name="" descr=""/>
            <p:cNvPicPr/>
            <p:nvPr/>
          </p:nvPicPr>
          <p:blipFill>
            <a:blip r:embed="rId5"/>
            <a:srcRect l="70451" t="18797" r="0" b="12884"/>
            <a:stretch/>
          </p:blipFill>
          <p:spPr>
            <a:xfrm>
              <a:off x="419400" y="3278880"/>
              <a:ext cx="1864800" cy="165708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430" name="Group 2"/>
          <p:cNvGrpSpPr/>
          <p:nvPr/>
        </p:nvGrpSpPr>
        <p:grpSpPr>
          <a:xfrm>
            <a:off x="-579600" y="5386320"/>
            <a:ext cx="2298600" cy="394920"/>
            <a:chOff x="-579600" y="5386320"/>
            <a:chExt cx="2298600" cy="394920"/>
          </a:xfrm>
        </p:grpSpPr>
        <p:grpSp>
          <p:nvGrpSpPr>
            <p:cNvPr id="431" name="Group 3"/>
            <p:cNvGrpSpPr/>
            <p:nvPr/>
          </p:nvGrpSpPr>
          <p:grpSpPr>
            <a:xfrm>
              <a:off x="91440" y="5386320"/>
              <a:ext cx="181080" cy="225720"/>
              <a:chOff x="91440" y="5386320"/>
              <a:chExt cx="181080" cy="225720"/>
            </a:xfrm>
          </p:grpSpPr>
          <p:sp>
            <p:nvSpPr>
              <p:cNvPr id="432" name="CustomShape 4"/>
              <p:cNvSpPr/>
              <p:nvPr/>
            </p:nvSpPr>
            <p:spPr>
              <a:xfrm>
                <a:off x="120600" y="5479920"/>
                <a:ext cx="127080" cy="104040"/>
              </a:xfrm>
              <a:custGeom>
                <a:avLst/>
                <a:gdLst/>
                <a:ahLst/>
                <a:rect l="l" t="t" r="r" b="b"/>
                <a:pathLst>
                  <a:path w="7783" h="5940">
                    <a:moveTo>
                      <a:pt x="6349" y="772"/>
                    </a:moveTo>
                    <a:cubicBezTo>
                      <a:pt x="6459" y="772"/>
                      <a:pt x="6570" y="812"/>
                      <a:pt x="6648" y="891"/>
                    </a:cubicBezTo>
                    <a:cubicBezTo>
                      <a:pt x="6711" y="954"/>
                      <a:pt x="6743" y="1017"/>
                      <a:pt x="6806" y="1080"/>
                    </a:cubicBezTo>
                    <a:cubicBezTo>
                      <a:pt x="6837" y="1300"/>
                      <a:pt x="6837" y="1458"/>
                      <a:pt x="6711" y="1552"/>
                    </a:cubicBezTo>
                    <a:lnTo>
                      <a:pt x="3340" y="4955"/>
                    </a:lnTo>
                    <a:cubicBezTo>
                      <a:pt x="3261" y="5033"/>
                      <a:pt x="3151" y="5073"/>
                      <a:pt x="3041" y="5073"/>
                    </a:cubicBezTo>
                    <a:cubicBezTo>
                      <a:pt x="2931" y="5073"/>
                      <a:pt x="2820" y="5033"/>
                      <a:pt x="2742" y="4955"/>
                    </a:cubicBezTo>
                    <a:lnTo>
                      <a:pt x="1040" y="3253"/>
                    </a:lnTo>
                    <a:cubicBezTo>
                      <a:pt x="883" y="3096"/>
                      <a:pt x="883" y="2812"/>
                      <a:pt x="1040" y="2655"/>
                    </a:cubicBezTo>
                    <a:lnTo>
                      <a:pt x="1135" y="2592"/>
                    </a:lnTo>
                    <a:cubicBezTo>
                      <a:pt x="1214" y="2513"/>
                      <a:pt x="1316" y="2474"/>
                      <a:pt x="1418" y="2474"/>
                    </a:cubicBezTo>
                    <a:cubicBezTo>
                      <a:pt x="1521" y="2474"/>
                      <a:pt x="1623" y="2513"/>
                      <a:pt x="1702" y="2592"/>
                    </a:cubicBezTo>
                    <a:lnTo>
                      <a:pt x="2742" y="3600"/>
                    </a:lnTo>
                    <a:cubicBezTo>
                      <a:pt x="2820" y="3679"/>
                      <a:pt x="2931" y="3718"/>
                      <a:pt x="3041" y="3718"/>
                    </a:cubicBezTo>
                    <a:cubicBezTo>
                      <a:pt x="3151" y="3718"/>
                      <a:pt x="3261" y="3679"/>
                      <a:pt x="3340" y="3600"/>
                    </a:cubicBezTo>
                    <a:lnTo>
                      <a:pt x="6050" y="891"/>
                    </a:lnTo>
                    <a:cubicBezTo>
                      <a:pt x="6128" y="812"/>
                      <a:pt x="6239" y="772"/>
                      <a:pt x="6349" y="772"/>
                    </a:cubicBezTo>
                    <a:close/>
                    <a:moveTo>
                      <a:pt x="6369" y="1"/>
                    </a:moveTo>
                    <a:cubicBezTo>
                      <a:pt x="6050" y="1"/>
                      <a:pt x="5719" y="119"/>
                      <a:pt x="5451" y="355"/>
                    </a:cubicBezTo>
                    <a:lnTo>
                      <a:pt x="3025" y="2781"/>
                    </a:lnTo>
                    <a:lnTo>
                      <a:pt x="2269" y="2025"/>
                    </a:lnTo>
                    <a:cubicBezTo>
                      <a:pt x="2040" y="1796"/>
                      <a:pt x="1742" y="1663"/>
                      <a:pt x="1421" y="1663"/>
                    </a:cubicBezTo>
                    <a:cubicBezTo>
                      <a:pt x="1256" y="1663"/>
                      <a:pt x="1085" y="1698"/>
                      <a:pt x="914" y="1773"/>
                    </a:cubicBezTo>
                    <a:cubicBezTo>
                      <a:pt x="694" y="1867"/>
                      <a:pt x="536" y="1993"/>
                      <a:pt x="473" y="2119"/>
                    </a:cubicBezTo>
                    <a:cubicBezTo>
                      <a:pt x="1" y="2592"/>
                      <a:pt x="1" y="3379"/>
                      <a:pt x="473" y="3883"/>
                    </a:cubicBezTo>
                    <a:lnTo>
                      <a:pt x="2143" y="5585"/>
                    </a:lnTo>
                    <a:cubicBezTo>
                      <a:pt x="2379" y="5821"/>
                      <a:pt x="2694" y="5939"/>
                      <a:pt x="3017" y="5939"/>
                    </a:cubicBezTo>
                    <a:cubicBezTo>
                      <a:pt x="3340" y="5939"/>
                      <a:pt x="3671" y="5821"/>
                      <a:pt x="3939" y="5585"/>
                    </a:cubicBezTo>
                    <a:lnTo>
                      <a:pt x="7310" y="2182"/>
                    </a:lnTo>
                    <a:cubicBezTo>
                      <a:pt x="7656" y="1836"/>
                      <a:pt x="7782" y="1300"/>
                      <a:pt x="7593" y="859"/>
                    </a:cubicBezTo>
                    <a:cubicBezTo>
                      <a:pt x="7467" y="575"/>
                      <a:pt x="7310" y="418"/>
                      <a:pt x="7215" y="355"/>
                    </a:cubicBezTo>
                    <a:cubicBezTo>
                      <a:pt x="6995" y="119"/>
                      <a:pt x="6688" y="1"/>
                      <a:pt x="6369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33" name="CustomShape 5"/>
              <p:cNvSpPr/>
              <p:nvPr/>
            </p:nvSpPr>
            <p:spPr>
              <a:xfrm>
                <a:off x="91440" y="5386320"/>
                <a:ext cx="181080" cy="225720"/>
              </a:xfrm>
              <a:custGeom>
                <a:avLst/>
                <a:gdLst/>
                <a:ahLst/>
                <a:rect l="l" t="t" r="r" b="b"/>
                <a:pathLst>
                  <a:path w="11028" h="12734">
                    <a:moveTo>
                      <a:pt x="5608" y="793"/>
                    </a:moveTo>
                    <a:cubicBezTo>
                      <a:pt x="5829" y="793"/>
                      <a:pt x="5986" y="1014"/>
                      <a:pt x="6049" y="1234"/>
                    </a:cubicBezTo>
                    <a:cubicBezTo>
                      <a:pt x="6049" y="1486"/>
                      <a:pt x="6238" y="1644"/>
                      <a:pt x="6459" y="1644"/>
                    </a:cubicBezTo>
                    <a:lnTo>
                      <a:pt x="8129" y="1644"/>
                    </a:lnTo>
                    <a:cubicBezTo>
                      <a:pt x="8349" y="1644"/>
                      <a:pt x="8507" y="1833"/>
                      <a:pt x="8570" y="2053"/>
                    </a:cubicBezTo>
                    <a:lnTo>
                      <a:pt x="8570" y="2494"/>
                    </a:lnTo>
                    <a:lnTo>
                      <a:pt x="2773" y="2494"/>
                    </a:lnTo>
                    <a:lnTo>
                      <a:pt x="2773" y="2116"/>
                    </a:lnTo>
                    <a:lnTo>
                      <a:pt x="2741" y="2116"/>
                    </a:lnTo>
                    <a:cubicBezTo>
                      <a:pt x="2741" y="1864"/>
                      <a:pt x="2930" y="1707"/>
                      <a:pt x="3119" y="1675"/>
                    </a:cubicBezTo>
                    <a:lnTo>
                      <a:pt x="4789" y="1675"/>
                    </a:lnTo>
                    <a:cubicBezTo>
                      <a:pt x="5010" y="1675"/>
                      <a:pt x="5167" y="1486"/>
                      <a:pt x="5167" y="1234"/>
                    </a:cubicBezTo>
                    <a:cubicBezTo>
                      <a:pt x="5167" y="1014"/>
                      <a:pt x="5356" y="856"/>
                      <a:pt x="5608" y="793"/>
                    </a:cubicBezTo>
                    <a:close/>
                    <a:moveTo>
                      <a:pt x="10177" y="2494"/>
                    </a:moveTo>
                    <a:lnTo>
                      <a:pt x="10177" y="11883"/>
                    </a:lnTo>
                    <a:lnTo>
                      <a:pt x="788" y="11883"/>
                    </a:lnTo>
                    <a:lnTo>
                      <a:pt x="788" y="2494"/>
                    </a:lnTo>
                    <a:lnTo>
                      <a:pt x="1891" y="2494"/>
                    </a:lnTo>
                    <a:lnTo>
                      <a:pt x="1891" y="2904"/>
                    </a:lnTo>
                    <a:cubicBezTo>
                      <a:pt x="1891" y="3125"/>
                      <a:pt x="2111" y="3314"/>
                      <a:pt x="2332" y="3314"/>
                    </a:cubicBezTo>
                    <a:lnTo>
                      <a:pt x="8948" y="3314"/>
                    </a:lnTo>
                    <a:cubicBezTo>
                      <a:pt x="9200" y="3314"/>
                      <a:pt x="9357" y="3125"/>
                      <a:pt x="9357" y="2904"/>
                    </a:cubicBezTo>
                    <a:lnTo>
                      <a:pt x="9357" y="2494"/>
                    </a:lnTo>
                    <a:close/>
                    <a:moveTo>
                      <a:pt x="5615" y="1"/>
                    </a:moveTo>
                    <a:cubicBezTo>
                      <a:pt x="5456" y="1"/>
                      <a:pt x="5293" y="33"/>
                      <a:pt x="5136" y="100"/>
                    </a:cubicBezTo>
                    <a:cubicBezTo>
                      <a:pt x="4821" y="226"/>
                      <a:pt x="4537" y="478"/>
                      <a:pt x="4474" y="856"/>
                    </a:cubicBezTo>
                    <a:lnTo>
                      <a:pt x="3151" y="856"/>
                    </a:lnTo>
                    <a:cubicBezTo>
                      <a:pt x="2647" y="856"/>
                      <a:pt x="2174" y="1203"/>
                      <a:pt x="1985" y="1675"/>
                    </a:cubicBezTo>
                    <a:lnTo>
                      <a:pt x="410" y="1675"/>
                    </a:lnTo>
                    <a:cubicBezTo>
                      <a:pt x="158" y="1675"/>
                      <a:pt x="0" y="1864"/>
                      <a:pt x="0" y="2116"/>
                    </a:cubicBezTo>
                    <a:lnTo>
                      <a:pt x="0" y="12292"/>
                    </a:lnTo>
                    <a:cubicBezTo>
                      <a:pt x="0" y="12544"/>
                      <a:pt x="221" y="12734"/>
                      <a:pt x="410" y="12734"/>
                    </a:cubicBezTo>
                    <a:lnTo>
                      <a:pt x="10618" y="12734"/>
                    </a:lnTo>
                    <a:cubicBezTo>
                      <a:pt x="10838" y="12734"/>
                      <a:pt x="11027" y="12544"/>
                      <a:pt x="11027" y="12292"/>
                    </a:cubicBezTo>
                    <a:lnTo>
                      <a:pt x="11027" y="2116"/>
                    </a:lnTo>
                    <a:cubicBezTo>
                      <a:pt x="10996" y="1864"/>
                      <a:pt x="10807" y="1675"/>
                      <a:pt x="10555" y="1675"/>
                    </a:cubicBezTo>
                    <a:lnTo>
                      <a:pt x="9263" y="1675"/>
                    </a:lnTo>
                    <a:cubicBezTo>
                      <a:pt x="9105" y="1203"/>
                      <a:pt x="8633" y="856"/>
                      <a:pt x="8097" y="856"/>
                    </a:cubicBezTo>
                    <a:lnTo>
                      <a:pt x="6774" y="856"/>
                    </a:lnTo>
                    <a:cubicBezTo>
                      <a:pt x="6606" y="328"/>
                      <a:pt x="6127" y="1"/>
                      <a:pt x="5615" y="1"/>
                    </a:cubicBezTo>
                    <a:close/>
                  </a:path>
                </a:pathLst>
              </a:custGeom>
              <a:solidFill>
                <a:srgbClr val="5f7d95"/>
              </a:solidFill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34" name="CustomShape 6"/>
            <p:cNvSpPr/>
            <p:nvPr/>
          </p:nvSpPr>
          <p:spPr>
            <a:xfrm>
              <a:off x="-579600" y="5411520"/>
              <a:ext cx="2298600" cy="369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91440" bIns="91440">
              <a:noAutofit/>
            </a:bodyPr>
            <a:p>
              <a:pPr algn="ctr">
                <a:lnSpc>
                  <a:spcPct val="100000"/>
                </a:lnSpc>
                <a:tabLst>
                  <a:tab algn="l" pos="0"/>
                </a:tabLst>
              </a:pPr>
              <a:r>
                <a:rPr b="0" lang="en" sz="600" spc="-1" strike="noStrike">
                  <a:solidFill>
                    <a:srgbClr val="073763"/>
                  </a:solidFill>
                  <a:latin typeface="Kalam"/>
                  <a:ea typeface="Kalam"/>
                </a:rPr>
                <a:t>RESULTADOS</a:t>
              </a:r>
              <a:endParaRPr b="0" lang="en-US" sz="600" spc="-1" strike="noStrike">
                <a:latin typeface="Arial"/>
              </a:endParaRPr>
            </a:p>
          </p:txBody>
        </p:sp>
      </p:grpSp>
      <p:sp>
        <p:nvSpPr>
          <p:cNvPr id="435" name="CustomShape 7"/>
          <p:cNvSpPr/>
          <p:nvPr/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36" name="" descr=""/>
          <p:cNvPicPr/>
          <p:nvPr/>
        </p:nvPicPr>
        <p:blipFill>
          <a:blip r:embed="rId6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7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8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9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440" name="CustomShape 8"/>
          <p:cNvSpPr/>
          <p:nvPr/>
        </p:nvSpPr>
        <p:spPr>
          <a:xfrm>
            <a:off x="2560320" y="213120"/>
            <a:ext cx="5484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RESULTADOS INCIPIENTES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441" name="Group 9"/>
          <p:cNvGrpSpPr/>
          <p:nvPr/>
        </p:nvGrpSpPr>
        <p:grpSpPr>
          <a:xfrm>
            <a:off x="-16560" y="783360"/>
            <a:ext cx="10110600" cy="4593240"/>
            <a:chOff x="-16560" y="783360"/>
            <a:chExt cx="10110600" cy="4593240"/>
          </a:xfrm>
        </p:grpSpPr>
        <p:grpSp>
          <p:nvGrpSpPr>
            <p:cNvPr id="442" name="Group 10"/>
            <p:cNvGrpSpPr/>
            <p:nvPr/>
          </p:nvGrpSpPr>
          <p:grpSpPr>
            <a:xfrm>
              <a:off x="-16560" y="783360"/>
              <a:ext cx="10110600" cy="4593240"/>
              <a:chOff x="-16560" y="783360"/>
              <a:chExt cx="10110600" cy="4593240"/>
            </a:xfrm>
          </p:grpSpPr>
          <p:pic>
            <p:nvPicPr>
              <p:cNvPr id="443" name="" descr=""/>
              <p:cNvPicPr/>
              <p:nvPr/>
            </p:nvPicPr>
            <p:blipFill>
              <a:blip r:embed="rId10"/>
              <a:stretch/>
            </p:blipFill>
            <p:spPr>
              <a:xfrm>
                <a:off x="-16560" y="783360"/>
                <a:ext cx="4502520" cy="250956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4" name="" descr=""/>
              <p:cNvPicPr/>
              <p:nvPr/>
            </p:nvPicPr>
            <p:blipFill>
              <a:blip r:embed="rId11"/>
              <a:stretch/>
            </p:blipFill>
            <p:spPr>
              <a:xfrm>
                <a:off x="19080" y="3042360"/>
                <a:ext cx="4462560" cy="233424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445" name="" descr=""/>
              <p:cNvPicPr/>
              <p:nvPr/>
            </p:nvPicPr>
            <p:blipFill>
              <a:blip r:embed="rId12"/>
              <a:srcRect l="0" t="-21895" r="0" b="0"/>
              <a:stretch/>
            </p:blipFill>
            <p:spPr>
              <a:xfrm>
                <a:off x="4480560" y="933840"/>
                <a:ext cx="5613480" cy="3661560"/>
              </a:xfrm>
              <a:prstGeom prst="rect">
                <a:avLst/>
              </a:prstGeom>
              <a:ln>
                <a:noFill/>
              </a:ln>
            </p:spPr>
          </p:pic>
        </p:grpSp>
      </p:grpSp>
      <p:sp>
        <p:nvSpPr>
          <p:cNvPr id="446" name="Line 11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63" dur="indefinite" restart="never" nodeType="tmRoot">
          <p:childTnLst>
            <p:seq>
              <p:cTn id="64" dur="indefinite" nodeType="mainSeq">
                <p:childTnLst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0" y="0"/>
            <a:ext cx="10111320" cy="8017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448" name="CustomShape 2"/>
          <p:cNvSpPr/>
          <p:nvPr/>
        </p:nvSpPr>
        <p:spPr>
          <a:xfrm>
            <a:off x="346680" y="178344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 algn="ctr">
              <a:lnSpc>
                <a:spcPct val="100000"/>
              </a:lnSpc>
            </a:pPr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Impactos hidrometeorológicos de la lluvia sobre nieve en cuencas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hidrográficas de Chile Central: variabilidad espacial, temporal y</a:t>
            </a:r>
            <a:br/>
            <a:r>
              <a:rPr b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relevancia en la generación de crecidas nivo-pluviales</a:t>
            </a:r>
            <a:endParaRPr b="0" lang="en-US" sz="22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457200" y="3402720"/>
            <a:ext cx="8957880" cy="85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1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Lucas Glasner Vivanco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Guía: René Garreud</a:t>
            </a:r>
            <a:endParaRPr b="0" lang="en-US" sz="1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Profesor Co-Guía: James McPhee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450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451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452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454" name="Line 4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0"/>
            <a:ext cx="10111320" cy="801720"/>
          </a:xfrm>
          <a:prstGeom prst="rect">
            <a:avLst/>
          </a:prstGeom>
          <a:solidFill>
            <a:srgbClr val="fffff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126" name="" descr=""/>
          <p:cNvPicPr/>
          <p:nvPr/>
        </p:nvPicPr>
        <p:blipFill>
          <a:blip r:embed="rId1"/>
          <a:stretch/>
        </p:blipFill>
        <p:spPr>
          <a:xfrm>
            <a:off x="640080" y="9216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127" name="" descr=""/>
          <p:cNvPicPr/>
          <p:nvPr/>
        </p:nvPicPr>
        <p:blipFill>
          <a:blip r:embed="rId2"/>
          <a:stretch/>
        </p:blipFill>
        <p:spPr>
          <a:xfrm>
            <a:off x="72000" y="36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128" name="" descr=""/>
          <p:cNvPicPr/>
          <p:nvPr/>
        </p:nvPicPr>
        <p:blipFill>
          <a:blip r:embed="rId3"/>
          <a:stretch/>
        </p:blipFill>
        <p:spPr>
          <a:xfrm>
            <a:off x="8642160" y="3672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129" name="" descr=""/>
          <p:cNvPicPr/>
          <p:nvPr/>
        </p:nvPicPr>
        <p:blipFill>
          <a:blip r:embed="rId4"/>
          <a:stretch/>
        </p:blipFill>
        <p:spPr>
          <a:xfrm>
            <a:off x="9293040" y="3672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130" name="Line 2"/>
          <p:cNvSpPr/>
          <p:nvPr/>
        </p:nvSpPr>
        <p:spPr>
          <a:xfrm>
            <a:off x="-36000" y="80424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31" name="Group 3"/>
          <p:cNvGrpSpPr/>
          <p:nvPr/>
        </p:nvGrpSpPr>
        <p:grpSpPr>
          <a:xfrm>
            <a:off x="2347200" y="1828800"/>
            <a:ext cx="477000" cy="469800"/>
            <a:chOff x="2347200" y="1828800"/>
            <a:chExt cx="477000" cy="469800"/>
          </a:xfrm>
        </p:grpSpPr>
        <p:sp>
          <p:nvSpPr>
            <p:cNvPr id="132" name="CustomShape 4"/>
            <p:cNvSpPr/>
            <p:nvPr/>
          </p:nvSpPr>
          <p:spPr>
            <a:xfrm>
              <a:off x="2347200" y="1883880"/>
              <a:ext cx="477000" cy="414720"/>
            </a:xfrm>
            <a:custGeom>
              <a:avLst/>
              <a:gdLst/>
              <a:ahLst/>
              <a:rect l="l" t="t" r="r" b="b"/>
              <a:pathLst>
                <a:path w="12350" h="10744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3" name="CustomShape 5"/>
            <p:cNvSpPr/>
            <p:nvPr/>
          </p:nvSpPr>
          <p:spPr>
            <a:xfrm>
              <a:off x="2599560" y="1828800"/>
              <a:ext cx="221040" cy="162360"/>
            </a:xfrm>
            <a:custGeom>
              <a:avLst/>
              <a:gdLst/>
              <a:ahLst/>
              <a:rect l="l" t="t" r="r" b="b"/>
              <a:pathLst>
                <a:path w="5766" h="4254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34" name="Group 6"/>
          <p:cNvGrpSpPr/>
          <p:nvPr/>
        </p:nvGrpSpPr>
        <p:grpSpPr>
          <a:xfrm>
            <a:off x="7036200" y="1828800"/>
            <a:ext cx="337680" cy="337320"/>
            <a:chOff x="7036200" y="1828800"/>
            <a:chExt cx="337680" cy="337320"/>
          </a:xfrm>
        </p:grpSpPr>
        <p:sp>
          <p:nvSpPr>
            <p:cNvPr id="135" name="CustomShape 7"/>
            <p:cNvSpPr/>
            <p:nvPr/>
          </p:nvSpPr>
          <p:spPr>
            <a:xfrm>
              <a:off x="7196400" y="1868400"/>
              <a:ext cx="86760" cy="8676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6" name="CustomShape 8"/>
            <p:cNvSpPr/>
            <p:nvPr/>
          </p:nvSpPr>
          <p:spPr>
            <a:xfrm>
              <a:off x="7081560" y="1828800"/>
              <a:ext cx="256680" cy="33732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7" name="CustomShape 9"/>
            <p:cNvSpPr/>
            <p:nvPr/>
          </p:nvSpPr>
          <p:spPr>
            <a:xfrm>
              <a:off x="7036200" y="1948320"/>
              <a:ext cx="37080" cy="1692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8" name="CustomShape 10"/>
            <p:cNvSpPr/>
            <p:nvPr/>
          </p:nvSpPr>
          <p:spPr>
            <a:xfrm>
              <a:off x="7038360" y="1881360"/>
              <a:ext cx="32760" cy="3096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39" name="CustomShape 11"/>
            <p:cNvSpPr/>
            <p:nvPr/>
          </p:nvSpPr>
          <p:spPr>
            <a:xfrm>
              <a:off x="7038000" y="2001240"/>
              <a:ext cx="33120" cy="3132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0" name="CustomShape 12"/>
            <p:cNvSpPr/>
            <p:nvPr/>
          </p:nvSpPr>
          <p:spPr>
            <a:xfrm>
              <a:off x="7336800" y="1948320"/>
              <a:ext cx="37080" cy="1692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1" name="CustomShape 13"/>
            <p:cNvSpPr/>
            <p:nvPr/>
          </p:nvSpPr>
          <p:spPr>
            <a:xfrm>
              <a:off x="7336080" y="1881360"/>
              <a:ext cx="35280" cy="30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2" name="CustomShape 14"/>
            <p:cNvSpPr/>
            <p:nvPr/>
          </p:nvSpPr>
          <p:spPr>
            <a:xfrm>
              <a:off x="7338600" y="2001240"/>
              <a:ext cx="35280" cy="30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3" name="Group 15"/>
          <p:cNvGrpSpPr/>
          <p:nvPr/>
        </p:nvGrpSpPr>
        <p:grpSpPr>
          <a:xfrm>
            <a:off x="9124560" y="1828800"/>
            <a:ext cx="321840" cy="400680"/>
            <a:chOff x="9124560" y="1828800"/>
            <a:chExt cx="321840" cy="400680"/>
          </a:xfrm>
        </p:grpSpPr>
        <p:sp>
          <p:nvSpPr>
            <p:cNvPr id="144" name="CustomShape 16"/>
            <p:cNvSpPr/>
            <p:nvPr/>
          </p:nvSpPr>
          <p:spPr>
            <a:xfrm>
              <a:off x="9176400" y="1994400"/>
              <a:ext cx="226080" cy="185400"/>
            </a:xfrm>
            <a:custGeom>
              <a:avLst/>
              <a:gdLst/>
              <a:ahLst/>
              <a:rect l="l" t="t" r="r" b="b"/>
              <a:pathLst>
                <a:path w="7783" h="5940">
                  <a:moveTo>
                    <a:pt x="6349" y="772"/>
                  </a:moveTo>
                  <a:cubicBezTo>
                    <a:pt x="6459" y="772"/>
                    <a:pt x="6570" y="812"/>
                    <a:pt x="6648" y="891"/>
                  </a:cubicBezTo>
                  <a:cubicBezTo>
                    <a:pt x="6711" y="954"/>
                    <a:pt x="6743" y="1017"/>
                    <a:pt x="6806" y="1080"/>
                  </a:cubicBezTo>
                  <a:cubicBezTo>
                    <a:pt x="6837" y="1300"/>
                    <a:pt x="6837" y="1458"/>
                    <a:pt x="6711" y="1552"/>
                  </a:cubicBezTo>
                  <a:lnTo>
                    <a:pt x="3340" y="4955"/>
                  </a:lnTo>
                  <a:cubicBezTo>
                    <a:pt x="3261" y="5033"/>
                    <a:pt x="3151" y="5073"/>
                    <a:pt x="3041" y="5073"/>
                  </a:cubicBezTo>
                  <a:cubicBezTo>
                    <a:pt x="2931" y="5073"/>
                    <a:pt x="2820" y="5033"/>
                    <a:pt x="2742" y="4955"/>
                  </a:cubicBezTo>
                  <a:lnTo>
                    <a:pt x="1040" y="3253"/>
                  </a:lnTo>
                  <a:cubicBezTo>
                    <a:pt x="883" y="3096"/>
                    <a:pt x="883" y="2812"/>
                    <a:pt x="1040" y="2655"/>
                  </a:cubicBezTo>
                  <a:lnTo>
                    <a:pt x="1135" y="2592"/>
                  </a:lnTo>
                  <a:cubicBezTo>
                    <a:pt x="1214" y="2513"/>
                    <a:pt x="1316" y="2474"/>
                    <a:pt x="1418" y="2474"/>
                  </a:cubicBezTo>
                  <a:cubicBezTo>
                    <a:pt x="1521" y="2474"/>
                    <a:pt x="1623" y="2513"/>
                    <a:pt x="1702" y="2592"/>
                  </a:cubicBezTo>
                  <a:lnTo>
                    <a:pt x="2742" y="3600"/>
                  </a:lnTo>
                  <a:cubicBezTo>
                    <a:pt x="2820" y="3679"/>
                    <a:pt x="2931" y="3718"/>
                    <a:pt x="3041" y="3718"/>
                  </a:cubicBezTo>
                  <a:cubicBezTo>
                    <a:pt x="3151" y="3718"/>
                    <a:pt x="3261" y="3679"/>
                    <a:pt x="3340" y="3600"/>
                  </a:cubicBezTo>
                  <a:lnTo>
                    <a:pt x="6050" y="891"/>
                  </a:lnTo>
                  <a:cubicBezTo>
                    <a:pt x="6128" y="812"/>
                    <a:pt x="6239" y="772"/>
                    <a:pt x="6349" y="772"/>
                  </a:cubicBezTo>
                  <a:close/>
                  <a:moveTo>
                    <a:pt x="6369" y="1"/>
                  </a:moveTo>
                  <a:cubicBezTo>
                    <a:pt x="6050" y="1"/>
                    <a:pt x="5719" y="119"/>
                    <a:pt x="5451" y="355"/>
                  </a:cubicBezTo>
                  <a:lnTo>
                    <a:pt x="3025" y="2781"/>
                  </a:lnTo>
                  <a:lnTo>
                    <a:pt x="2269" y="2025"/>
                  </a:lnTo>
                  <a:cubicBezTo>
                    <a:pt x="2040" y="1796"/>
                    <a:pt x="1742" y="1663"/>
                    <a:pt x="1421" y="1663"/>
                  </a:cubicBezTo>
                  <a:cubicBezTo>
                    <a:pt x="1256" y="1663"/>
                    <a:pt x="1085" y="1698"/>
                    <a:pt x="914" y="1773"/>
                  </a:cubicBezTo>
                  <a:cubicBezTo>
                    <a:pt x="694" y="1867"/>
                    <a:pt x="536" y="1993"/>
                    <a:pt x="473" y="2119"/>
                  </a:cubicBezTo>
                  <a:cubicBezTo>
                    <a:pt x="1" y="2592"/>
                    <a:pt x="1" y="3379"/>
                    <a:pt x="473" y="3883"/>
                  </a:cubicBezTo>
                  <a:lnTo>
                    <a:pt x="2143" y="5585"/>
                  </a:lnTo>
                  <a:cubicBezTo>
                    <a:pt x="2379" y="5821"/>
                    <a:pt x="2694" y="5939"/>
                    <a:pt x="3017" y="5939"/>
                  </a:cubicBezTo>
                  <a:cubicBezTo>
                    <a:pt x="3340" y="5939"/>
                    <a:pt x="3671" y="5821"/>
                    <a:pt x="3939" y="5585"/>
                  </a:cubicBezTo>
                  <a:lnTo>
                    <a:pt x="7310" y="2182"/>
                  </a:lnTo>
                  <a:cubicBezTo>
                    <a:pt x="7656" y="1836"/>
                    <a:pt x="7782" y="1300"/>
                    <a:pt x="7593" y="859"/>
                  </a:cubicBezTo>
                  <a:cubicBezTo>
                    <a:pt x="7467" y="575"/>
                    <a:pt x="7310" y="418"/>
                    <a:pt x="7215" y="355"/>
                  </a:cubicBezTo>
                  <a:cubicBezTo>
                    <a:pt x="6995" y="119"/>
                    <a:pt x="6688" y="1"/>
                    <a:pt x="636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5" name="CustomShape 17"/>
            <p:cNvSpPr/>
            <p:nvPr/>
          </p:nvSpPr>
          <p:spPr>
            <a:xfrm>
              <a:off x="9124560" y="1828800"/>
              <a:ext cx="321840" cy="400680"/>
            </a:xfrm>
            <a:custGeom>
              <a:avLst/>
              <a:gdLst/>
              <a:ahLst/>
              <a:rect l="l" t="t" r="r" b="b"/>
              <a:pathLst>
                <a:path w="11028" h="12734">
                  <a:moveTo>
                    <a:pt x="5608" y="793"/>
                  </a:moveTo>
                  <a:cubicBezTo>
                    <a:pt x="5829" y="793"/>
                    <a:pt x="5986" y="1014"/>
                    <a:pt x="6049" y="1234"/>
                  </a:cubicBezTo>
                  <a:cubicBezTo>
                    <a:pt x="6049" y="1486"/>
                    <a:pt x="6238" y="1644"/>
                    <a:pt x="6459" y="1644"/>
                  </a:cubicBezTo>
                  <a:lnTo>
                    <a:pt x="8129" y="1644"/>
                  </a:lnTo>
                  <a:cubicBezTo>
                    <a:pt x="8349" y="1644"/>
                    <a:pt x="8507" y="1833"/>
                    <a:pt x="8570" y="2053"/>
                  </a:cubicBezTo>
                  <a:lnTo>
                    <a:pt x="8570" y="2494"/>
                  </a:lnTo>
                  <a:lnTo>
                    <a:pt x="2773" y="2494"/>
                  </a:lnTo>
                  <a:lnTo>
                    <a:pt x="2773" y="2116"/>
                  </a:lnTo>
                  <a:lnTo>
                    <a:pt x="2741" y="2116"/>
                  </a:lnTo>
                  <a:cubicBezTo>
                    <a:pt x="2741" y="1864"/>
                    <a:pt x="2930" y="1707"/>
                    <a:pt x="3119" y="1675"/>
                  </a:cubicBezTo>
                  <a:lnTo>
                    <a:pt x="4789" y="1675"/>
                  </a:lnTo>
                  <a:cubicBezTo>
                    <a:pt x="5010" y="1675"/>
                    <a:pt x="5167" y="1486"/>
                    <a:pt x="5167" y="1234"/>
                  </a:cubicBezTo>
                  <a:cubicBezTo>
                    <a:pt x="5167" y="1014"/>
                    <a:pt x="5356" y="856"/>
                    <a:pt x="5608" y="793"/>
                  </a:cubicBezTo>
                  <a:close/>
                  <a:moveTo>
                    <a:pt x="10177" y="2494"/>
                  </a:moveTo>
                  <a:lnTo>
                    <a:pt x="10177" y="11883"/>
                  </a:lnTo>
                  <a:lnTo>
                    <a:pt x="788" y="11883"/>
                  </a:lnTo>
                  <a:lnTo>
                    <a:pt x="788" y="2494"/>
                  </a:lnTo>
                  <a:lnTo>
                    <a:pt x="1891" y="2494"/>
                  </a:lnTo>
                  <a:lnTo>
                    <a:pt x="1891" y="2904"/>
                  </a:lnTo>
                  <a:cubicBezTo>
                    <a:pt x="1891" y="3125"/>
                    <a:pt x="2111" y="3314"/>
                    <a:pt x="2332" y="3314"/>
                  </a:cubicBezTo>
                  <a:lnTo>
                    <a:pt x="8948" y="3314"/>
                  </a:lnTo>
                  <a:cubicBezTo>
                    <a:pt x="9200" y="3314"/>
                    <a:pt x="9357" y="3125"/>
                    <a:pt x="9357" y="2904"/>
                  </a:cubicBezTo>
                  <a:lnTo>
                    <a:pt x="9357" y="2494"/>
                  </a:lnTo>
                  <a:close/>
                  <a:moveTo>
                    <a:pt x="5615" y="1"/>
                  </a:moveTo>
                  <a:cubicBezTo>
                    <a:pt x="5456" y="1"/>
                    <a:pt x="5293" y="33"/>
                    <a:pt x="5136" y="100"/>
                  </a:cubicBezTo>
                  <a:cubicBezTo>
                    <a:pt x="4821" y="226"/>
                    <a:pt x="4537" y="478"/>
                    <a:pt x="4474" y="856"/>
                  </a:cubicBezTo>
                  <a:lnTo>
                    <a:pt x="3151" y="856"/>
                  </a:lnTo>
                  <a:cubicBezTo>
                    <a:pt x="2647" y="856"/>
                    <a:pt x="2174" y="1203"/>
                    <a:pt x="1985" y="1675"/>
                  </a:cubicBezTo>
                  <a:lnTo>
                    <a:pt x="410" y="1675"/>
                  </a:lnTo>
                  <a:cubicBezTo>
                    <a:pt x="158" y="1675"/>
                    <a:pt x="0" y="1864"/>
                    <a:pt x="0" y="2116"/>
                  </a:cubicBezTo>
                  <a:lnTo>
                    <a:pt x="0" y="12292"/>
                  </a:lnTo>
                  <a:cubicBezTo>
                    <a:pt x="0" y="12544"/>
                    <a:pt x="221" y="12734"/>
                    <a:pt x="410" y="12734"/>
                  </a:cubicBezTo>
                  <a:lnTo>
                    <a:pt x="10618" y="12734"/>
                  </a:lnTo>
                  <a:cubicBezTo>
                    <a:pt x="10838" y="12734"/>
                    <a:pt x="11027" y="12544"/>
                    <a:pt x="11027" y="12292"/>
                  </a:cubicBezTo>
                  <a:lnTo>
                    <a:pt x="11027" y="2116"/>
                  </a:lnTo>
                  <a:cubicBezTo>
                    <a:pt x="10996" y="1864"/>
                    <a:pt x="10807" y="1675"/>
                    <a:pt x="10555" y="1675"/>
                  </a:cubicBezTo>
                  <a:lnTo>
                    <a:pt x="9263" y="1675"/>
                  </a:lnTo>
                  <a:cubicBezTo>
                    <a:pt x="9105" y="1203"/>
                    <a:pt x="8633" y="856"/>
                    <a:pt x="8097" y="856"/>
                  </a:cubicBezTo>
                  <a:lnTo>
                    <a:pt x="6774" y="856"/>
                  </a:lnTo>
                  <a:cubicBezTo>
                    <a:pt x="6606" y="328"/>
                    <a:pt x="6127" y="1"/>
                    <a:pt x="561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146" name="Group 18"/>
          <p:cNvGrpSpPr/>
          <p:nvPr/>
        </p:nvGrpSpPr>
        <p:grpSpPr>
          <a:xfrm>
            <a:off x="554400" y="1828800"/>
            <a:ext cx="469800" cy="441720"/>
            <a:chOff x="554400" y="1828800"/>
            <a:chExt cx="469800" cy="441720"/>
          </a:xfrm>
        </p:grpSpPr>
        <p:sp>
          <p:nvSpPr>
            <p:cNvPr id="147" name="CustomShape 19"/>
            <p:cNvSpPr/>
            <p:nvPr/>
          </p:nvSpPr>
          <p:spPr>
            <a:xfrm>
              <a:off x="721080" y="2078640"/>
              <a:ext cx="25200" cy="24120"/>
            </a:xfrm>
            <a:custGeom>
              <a:avLst/>
              <a:gdLst/>
              <a:ahLst/>
              <a:rect l="l" t="t" r="r" b="b"/>
              <a:pathLst>
                <a:path w="726" h="695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8" name="CustomShape 20"/>
            <p:cNvSpPr/>
            <p:nvPr/>
          </p:nvSpPr>
          <p:spPr>
            <a:xfrm>
              <a:off x="833760" y="2078640"/>
              <a:ext cx="24120" cy="24120"/>
            </a:xfrm>
            <a:custGeom>
              <a:avLst/>
              <a:gdLst/>
              <a:ahLst/>
              <a:rect l="l" t="t" r="r" b="b"/>
              <a:pathLst>
                <a:path w="694" h="69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49" name="CustomShape 21"/>
            <p:cNvSpPr/>
            <p:nvPr/>
          </p:nvSpPr>
          <p:spPr>
            <a:xfrm>
              <a:off x="554400" y="1828800"/>
              <a:ext cx="469800" cy="441720"/>
            </a:xfrm>
            <a:custGeom>
              <a:avLst/>
              <a:gdLst/>
              <a:ahLst/>
              <a:rect l="l" t="t" r="r" b="b"/>
              <a:pathLst>
                <a:path w="12162" h="11438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0" name="CustomShape 22"/>
            <p:cNvSpPr/>
            <p:nvPr/>
          </p:nvSpPr>
          <p:spPr>
            <a:xfrm>
              <a:off x="860760" y="1884960"/>
              <a:ext cx="81720" cy="80280"/>
            </a:xfrm>
            <a:custGeom>
              <a:avLst/>
              <a:gdLst/>
              <a:ahLst/>
              <a:rect l="l" t="t" r="r" b="b"/>
              <a:pathLst>
                <a:path w="2174" h="2143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51" name="CustomShape 23"/>
            <p:cNvSpPr/>
            <p:nvPr/>
          </p:nvSpPr>
          <p:spPr>
            <a:xfrm>
              <a:off x="637920" y="1884960"/>
              <a:ext cx="79200" cy="80280"/>
            </a:xfrm>
            <a:custGeom>
              <a:avLst/>
              <a:gdLst/>
              <a:ahLst/>
              <a:rect l="l" t="t" r="r" b="b"/>
              <a:pathLst>
                <a:path w="2111" h="2143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52" name="CustomShape 24"/>
          <p:cNvSpPr/>
          <p:nvPr/>
        </p:nvSpPr>
        <p:spPr>
          <a:xfrm>
            <a:off x="-354240" y="234684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MOTIVACIÓN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3" name="CustomShape 25"/>
          <p:cNvSpPr/>
          <p:nvPr/>
        </p:nvSpPr>
        <p:spPr>
          <a:xfrm>
            <a:off x="-354240" y="2926080"/>
            <a:ext cx="2298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Personal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4" name="CustomShape 26"/>
          <p:cNvSpPr/>
          <p:nvPr/>
        </p:nvSpPr>
        <p:spPr>
          <a:xfrm>
            <a:off x="1410120" y="234180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HIDROLOGIA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CLIMATOLOGÍA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5" name="CustomShape 27"/>
          <p:cNvSpPr/>
          <p:nvPr/>
        </p:nvSpPr>
        <p:spPr>
          <a:xfrm>
            <a:off x="1368000" y="2926080"/>
            <a:ext cx="2298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Best friends forever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6" name="CustomShape 28"/>
          <p:cNvSpPr/>
          <p:nvPr/>
        </p:nvSpPr>
        <p:spPr>
          <a:xfrm>
            <a:off x="4580640" y="1828800"/>
            <a:ext cx="466200" cy="46620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57" name="CustomShape 29"/>
          <p:cNvSpPr/>
          <p:nvPr/>
        </p:nvSpPr>
        <p:spPr>
          <a:xfrm>
            <a:off x="3311280" y="2316960"/>
            <a:ext cx="301572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LLUVIA SOBRE NIEVE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RAIN ON SNOW (ROS)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58" name="CustomShape 30"/>
          <p:cNvSpPr/>
          <p:nvPr/>
        </p:nvSpPr>
        <p:spPr>
          <a:xfrm>
            <a:off x="3666240" y="2926080"/>
            <a:ext cx="2298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Revisión bibliográfica y “estado del arte”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59" name="CustomShape 31"/>
          <p:cNvSpPr/>
          <p:nvPr/>
        </p:nvSpPr>
        <p:spPr>
          <a:xfrm>
            <a:off x="6042240" y="2305440"/>
            <a:ext cx="237492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PROPUESTA DE INVESTIGACIÓN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0" name="CustomShape 32"/>
          <p:cNvSpPr/>
          <p:nvPr/>
        </p:nvSpPr>
        <p:spPr>
          <a:xfrm>
            <a:off x="6042240" y="2926080"/>
            <a:ext cx="2298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Metodología y planificación de actividades</a:t>
            </a:r>
            <a:endParaRPr b="0" lang="en-US" sz="1000" spc="-1" strike="noStrike">
              <a:latin typeface="Arial"/>
            </a:endParaRPr>
          </a:p>
        </p:txBody>
      </p:sp>
      <p:sp>
        <p:nvSpPr>
          <p:cNvPr id="161" name="CustomShape 33"/>
          <p:cNvSpPr/>
          <p:nvPr/>
        </p:nvSpPr>
        <p:spPr>
          <a:xfrm>
            <a:off x="8094240" y="2342160"/>
            <a:ext cx="2374920" cy="398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RESULTADOS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162" name="CustomShape 34"/>
          <p:cNvSpPr/>
          <p:nvPr/>
        </p:nvSpPr>
        <p:spPr>
          <a:xfrm>
            <a:off x="8115840" y="2926080"/>
            <a:ext cx="2298600" cy="56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000" spc="-1" strike="noStrike">
                <a:solidFill>
                  <a:srgbClr val="434343"/>
                </a:solidFill>
                <a:latin typeface="Kanit Light"/>
                <a:ea typeface="Kanit Light"/>
              </a:rPr>
              <a:t>Preliminar</a:t>
            </a:r>
            <a:endParaRPr b="0" lang="en-US" sz="1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" descr=""/>
          <p:cNvPicPr/>
          <p:nvPr/>
        </p:nvPicPr>
        <p:blipFill>
          <a:blip r:embed="rId1"/>
          <a:stretch/>
        </p:blipFill>
        <p:spPr>
          <a:xfrm>
            <a:off x="6171480" y="914400"/>
            <a:ext cx="3245040" cy="2101320"/>
          </a:xfrm>
          <a:prstGeom prst="rect">
            <a:avLst/>
          </a:prstGeom>
          <a:ln>
            <a:noFill/>
          </a:ln>
        </p:spPr>
      </p:pic>
      <p:sp>
        <p:nvSpPr>
          <p:cNvPr id="164" name="CustomShape 1"/>
          <p:cNvSpPr/>
          <p:nvPr/>
        </p:nvSpPr>
        <p:spPr>
          <a:xfrm>
            <a:off x="504000" y="226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5" name="CustomShape 2"/>
          <p:cNvSpPr/>
          <p:nvPr/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66" name="" descr=""/>
          <p:cNvPicPr/>
          <p:nvPr/>
        </p:nvPicPr>
        <p:blipFill>
          <a:blip r:embed="rId2"/>
          <a:stretch/>
        </p:blipFill>
        <p:spPr>
          <a:xfrm>
            <a:off x="640080" y="9144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167" name="" descr=""/>
          <p:cNvPicPr/>
          <p:nvPr/>
        </p:nvPicPr>
        <p:blipFill>
          <a:blip r:embed="rId3"/>
          <a:stretch/>
        </p:blipFill>
        <p:spPr>
          <a:xfrm>
            <a:off x="72000" y="-36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168" name="" descr=""/>
          <p:cNvPicPr/>
          <p:nvPr/>
        </p:nvPicPr>
        <p:blipFill>
          <a:blip r:embed="rId4"/>
          <a:stretch/>
        </p:blipFill>
        <p:spPr>
          <a:xfrm>
            <a:off x="8642160" y="3600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169" name="" descr=""/>
          <p:cNvPicPr/>
          <p:nvPr/>
        </p:nvPicPr>
        <p:blipFill>
          <a:blip r:embed="rId5"/>
          <a:stretch/>
        </p:blipFill>
        <p:spPr>
          <a:xfrm>
            <a:off x="9293040" y="36000"/>
            <a:ext cx="783720" cy="783720"/>
          </a:xfrm>
          <a:prstGeom prst="rect">
            <a:avLst/>
          </a:prstGeom>
          <a:ln>
            <a:noFill/>
          </a:ln>
        </p:spPr>
      </p:pic>
      <p:pic>
        <p:nvPicPr>
          <p:cNvPr id="170" name="" descr=""/>
          <p:cNvPicPr/>
          <p:nvPr/>
        </p:nvPicPr>
        <p:blipFill>
          <a:blip r:embed="rId6"/>
          <a:stretch/>
        </p:blipFill>
        <p:spPr>
          <a:xfrm>
            <a:off x="137160" y="1124280"/>
            <a:ext cx="5604840" cy="3810960"/>
          </a:xfrm>
          <a:prstGeom prst="rect">
            <a:avLst/>
          </a:prstGeom>
          <a:ln>
            <a:noFill/>
          </a:ln>
        </p:spPr>
      </p:pic>
      <p:sp>
        <p:nvSpPr>
          <p:cNvPr id="171" name="CustomShape 3"/>
          <p:cNvSpPr/>
          <p:nvPr/>
        </p:nvSpPr>
        <p:spPr>
          <a:xfrm>
            <a:off x="3618720" y="1235160"/>
            <a:ext cx="2100600" cy="2877120"/>
          </a:xfrm>
          <a:prstGeom prst="rect">
            <a:avLst/>
          </a:prstGeom>
          <a:noFill/>
          <a:ln w="3816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2" name="CustomShape 4"/>
          <p:cNvSpPr/>
          <p:nvPr/>
        </p:nvSpPr>
        <p:spPr>
          <a:xfrm>
            <a:off x="110880" y="4718880"/>
            <a:ext cx="1917720" cy="20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Treut et al., 2007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7"/>
          <a:stretch/>
        </p:blipFill>
        <p:spPr>
          <a:xfrm>
            <a:off x="6035040" y="837720"/>
            <a:ext cx="3563640" cy="2305440"/>
          </a:xfrm>
          <a:prstGeom prst="rect">
            <a:avLst/>
          </a:prstGeom>
          <a:ln>
            <a:noFill/>
          </a:ln>
        </p:spPr>
      </p:pic>
      <p:sp>
        <p:nvSpPr>
          <p:cNvPr id="174" name="Line 5"/>
          <p:cNvSpPr/>
          <p:nvPr/>
        </p:nvSpPr>
        <p:spPr>
          <a:xfrm>
            <a:off x="-36000" y="80352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75" name="Group 6"/>
          <p:cNvGrpSpPr/>
          <p:nvPr/>
        </p:nvGrpSpPr>
        <p:grpSpPr>
          <a:xfrm>
            <a:off x="43200" y="5394960"/>
            <a:ext cx="275400" cy="258840"/>
            <a:chOff x="43200" y="5394960"/>
            <a:chExt cx="275400" cy="258840"/>
          </a:xfrm>
        </p:grpSpPr>
        <p:sp>
          <p:nvSpPr>
            <p:cNvPr id="176" name="CustomShape 7"/>
            <p:cNvSpPr/>
            <p:nvPr/>
          </p:nvSpPr>
          <p:spPr>
            <a:xfrm>
              <a:off x="141120" y="5541840"/>
              <a:ext cx="14040" cy="13320"/>
            </a:xfrm>
            <a:custGeom>
              <a:avLst/>
              <a:gdLst/>
              <a:ahLst/>
              <a:rect l="l" t="t" r="r" b="b"/>
              <a:pathLst>
                <a:path w="726" h="695">
                  <a:moveTo>
                    <a:pt x="379" y="1"/>
                  </a:moveTo>
                  <a:cubicBezTo>
                    <a:pt x="158" y="1"/>
                    <a:pt x="1" y="158"/>
                    <a:pt x="1" y="347"/>
                  </a:cubicBezTo>
                  <a:cubicBezTo>
                    <a:pt x="1" y="537"/>
                    <a:pt x="158" y="694"/>
                    <a:pt x="379" y="694"/>
                  </a:cubicBezTo>
                  <a:cubicBezTo>
                    <a:pt x="568" y="694"/>
                    <a:pt x="725" y="537"/>
                    <a:pt x="725" y="347"/>
                  </a:cubicBezTo>
                  <a:cubicBezTo>
                    <a:pt x="725" y="158"/>
                    <a:pt x="568" y="1"/>
                    <a:pt x="37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7" name="CustomShape 8"/>
            <p:cNvSpPr/>
            <p:nvPr/>
          </p:nvSpPr>
          <p:spPr>
            <a:xfrm>
              <a:off x="207360" y="5541840"/>
              <a:ext cx="13320" cy="13320"/>
            </a:xfrm>
            <a:custGeom>
              <a:avLst/>
              <a:gdLst/>
              <a:ahLst/>
              <a:rect l="l" t="t" r="r" b="b"/>
              <a:pathLst>
                <a:path w="694" h="695"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cubicBezTo>
                    <a:pt x="0" y="537"/>
                    <a:pt x="158" y="694"/>
                    <a:pt x="347" y="694"/>
                  </a:cubicBezTo>
                  <a:cubicBezTo>
                    <a:pt x="536" y="694"/>
                    <a:pt x="693" y="537"/>
                    <a:pt x="693" y="347"/>
                  </a:cubicBezTo>
                  <a:cubicBezTo>
                    <a:pt x="693" y="158"/>
                    <a:pt x="536" y="1"/>
                    <a:pt x="3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8" name="CustomShape 9"/>
            <p:cNvSpPr/>
            <p:nvPr/>
          </p:nvSpPr>
          <p:spPr>
            <a:xfrm>
              <a:off x="43200" y="5394960"/>
              <a:ext cx="275400" cy="258840"/>
            </a:xfrm>
            <a:custGeom>
              <a:avLst/>
              <a:gdLst/>
              <a:ahLst/>
              <a:rect l="l" t="t" r="r" b="b"/>
              <a:pathLst>
                <a:path w="12162" h="11438">
                  <a:moveTo>
                    <a:pt x="3183" y="726"/>
                  </a:moveTo>
                  <a:cubicBezTo>
                    <a:pt x="4191" y="726"/>
                    <a:pt x="4979" y="1513"/>
                    <a:pt x="4979" y="2490"/>
                  </a:cubicBezTo>
                  <a:cubicBezTo>
                    <a:pt x="4979" y="3466"/>
                    <a:pt x="4191" y="4254"/>
                    <a:pt x="3183" y="4254"/>
                  </a:cubicBezTo>
                  <a:cubicBezTo>
                    <a:pt x="2206" y="4254"/>
                    <a:pt x="1419" y="3466"/>
                    <a:pt x="1419" y="2490"/>
                  </a:cubicBezTo>
                  <a:cubicBezTo>
                    <a:pt x="1419" y="1545"/>
                    <a:pt x="2206" y="726"/>
                    <a:pt x="3183" y="726"/>
                  </a:cubicBezTo>
                  <a:close/>
                  <a:moveTo>
                    <a:pt x="8980" y="726"/>
                  </a:moveTo>
                  <a:cubicBezTo>
                    <a:pt x="9956" y="726"/>
                    <a:pt x="10744" y="1513"/>
                    <a:pt x="10744" y="2490"/>
                  </a:cubicBezTo>
                  <a:cubicBezTo>
                    <a:pt x="10744" y="3466"/>
                    <a:pt x="9956" y="4254"/>
                    <a:pt x="8980" y="4254"/>
                  </a:cubicBezTo>
                  <a:cubicBezTo>
                    <a:pt x="8003" y="4254"/>
                    <a:pt x="7216" y="3466"/>
                    <a:pt x="7216" y="2490"/>
                  </a:cubicBezTo>
                  <a:cubicBezTo>
                    <a:pt x="7184" y="1545"/>
                    <a:pt x="8003" y="726"/>
                    <a:pt x="8980" y="726"/>
                  </a:cubicBezTo>
                  <a:close/>
                  <a:moveTo>
                    <a:pt x="6491" y="2868"/>
                  </a:moveTo>
                  <a:cubicBezTo>
                    <a:pt x="6648" y="4097"/>
                    <a:pt x="7720" y="5010"/>
                    <a:pt x="8980" y="5010"/>
                  </a:cubicBezTo>
                  <a:cubicBezTo>
                    <a:pt x="9610" y="5010"/>
                    <a:pt x="10208" y="4758"/>
                    <a:pt x="10650" y="4380"/>
                  </a:cubicBezTo>
                  <a:cubicBezTo>
                    <a:pt x="11185" y="5042"/>
                    <a:pt x="11469" y="5924"/>
                    <a:pt x="11469" y="6774"/>
                  </a:cubicBezTo>
                  <a:cubicBezTo>
                    <a:pt x="11469" y="6964"/>
                    <a:pt x="11311" y="7121"/>
                    <a:pt x="11122" y="7121"/>
                  </a:cubicBezTo>
                  <a:lnTo>
                    <a:pt x="10965" y="7121"/>
                  </a:lnTo>
                  <a:cubicBezTo>
                    <a:pt x="10051" y="7121"/>
                    <a:pt x="9137" y="7405"/>
                    <a:pt x="8381" y="7909"/>
                  </a:cubicBezTo>
                  <a:cubicBezTo>
                    <a:pt x="7751" y="8350"/>
                    <a:pt x="7026" y="8602"/>
                    <a:pt x="6239" y="8602"/>
                  </a:cubicBezTo>
                  <a:lnTo>
                    <a:pt x="5955" y="8602"/>
                  </a:lnTo>
                  <a:cubicBezTo>
                    <a:pt x="5168" y="8602"/>
                    <a:pt x="4412" y="8350"/>
                    <a:pt x="3781" y="7909"/>
                  </a:cubicBezTo>
                  <a:cubicBezTo>
                    <a:pt x="2962" y="7373"/>
                    <a:pt x="2049" y="7121"/>
                    <a:pt x="1072" y="7121"/>
                  </a:cubicBezTo>
                  <a:cubicBezTo>
                    <a:pt x="883" y="7121"/>
                    <a:pt x="725" y="6964"/>
                    <a:pt x="725" y="6774"/>
                  </a:cubicBezTo>
                  <a:cubicBezTo>
                    <a:pt x="725" y="5924"/>
                    <a:pt x="978" y="5042"/>
                    <a:pt x="1545" y="4380"/>
                  </a:cubicBezTo>
                  <a:cubicBezTo>
                    <a:pt x="1986" y="4758"/>
                    <a:pt x="2553" y="5010"/>
                    <a:pt x="3183" y="5010"/>
                  </a:cubicBezTo>
                  <a:cubicBezTo>
                    <a:pt x="4443" y="5010"/>
                    <a:pt x="5483" y="4065"/>
                    <a:pt x="5672" y="2868"/>
                  </a:cubicBezTo>
                  <a:close/>
                  <a:moveTo>
                    <a:pt x="1356" y="7877"/>
                  </a:moveTo>
                  <a:cubicBezTo>
                    <a:pt x="2112" y="7909"/>
                    <a:pt x="2805" y="8129"/>
                    <a:pt x="3403" y="8539"/>
                  </a:cubicBezTo>
                  <a:cubicBezTo>
                    <a:pt x="4160" y="9074"/>
                    <a:pt x="5042" y="9326"/>
                    <a:pt x="5955" y="9326"/>
                  </a:cubicBezTo>
                  <a:lnTo>
                    <a:pt x="6239" y="9326"/>
                  </a:lnTo>
                  <a:cubicBezTo>
                    <a:pt x="7153" y="9326"/>
                    <a:pt x="8035" y="9074"/>
                    <a:pt x="8791" y="8539"/>
                  </a:cubicBezTo>
                  <a:cubicBezTo>
                    <a:pt x="9389" y="8161"/>
                    <a:pt x="10145" y="7909"/>
                    <a:pt x="10839" y="7877"/>
                  </a:cubicBezTo>
                  <a:lnTo>
                    <a:pt x="10839" y="7877"/>
                  </a:lnTo>
                  <a:cubicBezTo>
                    <a:pt x="9925" y="9578"/>
                    <a:pt x="8066" y="10713"/>
                    <a:pt x="6113" y="10713"/>
                  </a:cubicBezTo>
                  <a:cubicBezTo>
                    <a:pt x="4097" y="10713"/>
                    <a:pt x="2301" y="9578"/>
                    <a:pt x="1356" y="7877"/>
                  </a:cubicBezTo>
                  <a:close/>
                  <a:moveTo>
                    <a:pt x="3214" y="1"/>
                  </a:moveTo>
                  <a:cubicBezTo>
                    <a:pt x="1828" y="1"/>
                    <a:pt x="725" y="1104"/>
                    <a:pt x="725" y="2490"/>
                  </a:cubicBezTo>
                  <a:cubicBezTo>
                    <a:pt x="725" y="2962"/>
                    <a:pt x="852" y="3403"/>
                    <a:pt x="1072" y="3782"/>
                  </a:cubicBezTo>
                  <a:cubicBezTo>
                    <a:pt x="379" y="4601"/>
                    <a:pt x="1" y="5672"/>
                    <a:pt x="1" y="6774"/>
                  </a:cubicBezTo>
                  <a:cubicBezTo>
                    <a:pt x="1" y="7121"/>
                    <a:pt x="221" y="7436"/>
                    <a:pt x="442" y="7657"/>
                  </a:cubicBezTo>
                  <a:cubicBezTo>
                    <a:pt x="1356" y="9862"/>
                    <a:pt x="3498" y="11437"/>
                    <a:pt x="6081" y="11437"/>
                  </a:cubicBezTo>
                  <a:cubicBezTo>
                    <a:pt x="8633" y="11437"/>
                    <a:pt x="10807" y="9862"/>
                    <a:pt x="11689" y="7657"/>
                  </a:cubicBezTo>
                  <a:cubicBezTo>
                    <a:pt x="12004" y="7436"/>
                    <a:pt x="12162" y="7121"/>
                    <a:pt x="12162" y="6774"/>
                  </a:cubicBezTo>
                  <a:cubicBezTo>
                    <a:pt x="12162" y="5672"/>
                    <a:pt x="11784" y="4664"/>
                    <a:pt x="11122" y="3782"/>
                  </a:cubicBezTo>
                  <a:cubicBezTo>
                    <a:pt x="11343" y="3403"/>
                    <a:pt x="11469" y="2962"/>
                    <a:pt x="11469" y="2490"/>
                  </a:cubicBezTo>
                  <a:cubicBezTo>
                    <a:pt x="11469" y="1104"/>
                    <a:pt x="10366" y="1"/>
                    <a:pt x="8980" y="1"/>
                  </a:cubicBezTo>
                  <a:cubicBezTo>
                    <a:pt x="7720" y="1"/>
                    <a:pt x="6711" y="946"/>
                    <a:pt x="6491" y="2143"/>
                  </a:cubicBezTo>
                  <a:lnTo>
                    <a:pt x="5672" y="2143"/>
                  </a:lnTo>
                  <a:cubicBezTo>
                    <a:pt x="5514" y="915"/>
                    <a:pt x="4475" y="1"/>
                    <a:pt x="3214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79" name="CustomShape 10"/>
            <p:cNvSpPr/>
            <p:nvPr/>
          </p:nvSpPr>
          <p:spPr>
            <a:xfrm>
              <a:off x="223200" y="5428080"/>
              <a:ext cx="47160" cy="46440"/>
            </a:xfrm>
            <a:custGeom>
              <a:avLst/>
              <a:gdLst/>
              <a:ahLst/>
              <a:rect l="l" t="t" r="r" b="b"/>
              <a:pathLst>
                <a:path w="2174" h="2143">
                  <a:moveTo>
                    <a:pt x="1103" y="693"/>
                  </a:moveTo>
                  <a:cubicBezTo>
                    <a:pt x="1292" y="693"/>
                    <a:pt x="1449" y="851"/>
                    <a:pt x="1449" y="1040"/>
                  </a:cubicBezTo>
                  <a:cubicBezTo>
                    <a:pt x="1449" y="1229"/>
                    <a:pt x="1292" y="1386"/>
                    <a:pt x="1103" y="1386"/>
                  </a:cubicBezTo>
                  <a:cubicBezTo>
                    <a:pt x="914" y="1386"/>
                    <a:pt x="756" y="1229"/>
                    <a:pt x="756" y="1040"/>
                  </a:cubicBezTo>
                  <a:cubicBezTo>
                    <a:pt x="756" y="851"/>
                    <a:pt x="914" y="693"/>
                    <a:pt x="1103" y="693"/>
                  </a:cubicBezTo>
                  <a:close/>
                  <a:moveTo>
                    <a:pt x="1103" y="0"/>
                  </a:moveTo>
                  <a:cubicBezTo>
                    <a:pt x="504" y="0"/>
                    <a:pt x="32" y="473"/>
                    <a:pt x="32" y="1071"/>
                  </a:cubicBezTo>
                  <a:cubicBezTo>
                    <a:pt x="0" y="1638"/>
                    <a:pt x="504" y="2143"/>
                    <a:pt x="1103" y="2143"/>
                  </a:cubicBezTo>
                  <a:cubicBezTo>
                    <a:pt x="1701" y="2143"/>
                    <a:pt x="2174" y="1670"/>
                    <a:pt x="2174" y="1071"/>
                  </a:cubicBezTo>
                  <a:cubicBezTo>
                    <a:pt x="2174" y="473"/>
                    <a:pt x="1701" y="0"/>
                    <a:pt x="110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80" name="CustomShape 11"/>
            <p:cNvSpPr/>
            <p:nvPr/>
          </p:nvSpPr>
          <p:spPr>
            <a:xfrm>
              <a:off x="92160" y="5428080"/>
              <a:ext cx="46080" cy="46440"/>
            </a:xfrm>
            <a:custGeom>
              <a:avLst/>
              <a:gdLst/>
              <a:ahLst/>
              <a:rect l="l" t="t" r="r" b="b"/>
              <a:pathLst>
                <a:path w="2111" h="2143">
                  <a:moveTo>
                    <a:pt x="1040" y="693"/>
                  </a:moveTo>
                  <a:cubicBezTo>
                    <a:pt x="1260" y="693"/>
                    <a:pt x="1418" y="851"/>
                    <a:pt x="1418" y="1040"/>
                  </a:cubicBezTo>
                  <a:cubicBezTo>
                    <a:pt x="1418" y="1229"/>
                    <a:pt x="1260" y="1386"/>
                    <a:pt x="1040" y="1386"/>
                  </a:cubicBezTo>
                  <a:cubicBezTo>
                    <a:pt x="851" y="1386"/>
                    <a:pt x="693" y="1229"/>
                    <a:pt x="693" y="1040"/>
                  </a:cubicBezTo>
                  <a:cubicBezTo>
                    <a:pt x="693" y="851"/>
                    <a:pt x="851" y="693"/>
                    <a:pt x="1040" y="693"/>
                  </a:cubicBezTo>
                  <a:close/>
                  <a:moveTo>
                    <a:pt x="1040" y="0"/>
                  </a:moveTo>
                  <a:cubicBezTo>
                    <a:pt x="473" y="0"/>
                    <a:pt x="0" y="473"/>
                    <a:pt x="0" y="1071"/>
                  </a:cubicBezTo>
                  <a:cubicBezTo>
                    <a:pt x="0" y="1638"/>
                    <a:pt x="473" y="2143"/>
                    <a:pt x="1040" y="2143"/>
                  </a:cubicBezTo>
                  <a:cubicBezTo>
                    <a:pt x="1638" y="2143"/>
                    <a:pt x="2111" y="1670"/>
                    <a:pt x="2111" y="1071"/>
                  </a:cubicBezTo>
                  <a:cubicBezTo>
                    <a:pt x="2111" y="473"/>
                    <a:pt x="1638" y="0"/>
                    <a:pt x="104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81" name="CustomShape 12"/>
          <p:cNvSpPr/>
          <p:nvPr/>
        </p:nvSpPr>
        <p:spPr>
          <a:xfrm>
            <a:off x="-565200" y="538920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MOTIVACIÓN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182" name="Group 13"/>
          <p:cNvGrpSpPr/>
          <p:nvPr/>
        </p:nvGrpSpPr>
        <p:grpSpPr>
          <a:xfrm>
            <a:off x="5835960" y="803520"/>
            <a:ext cx="4037760" cy="4783680"/>
            <a:chOff x="5835960" y="803520"/>
            <a:chExt cx="4037760" cy="4783680"/>
          </a:xfrm>
        </p:grpSpPr>
        <p:pic>
          <p:nvPicPr>
            <p:cNvPr id="183" name="" descr=""/>
            <p:cNvPicPr/>
            <p:nvPr/>
          </p:nvPicPr>
          <p:blipFill>
            <a:blip r:embed="rId8"/>
            <a:stretch/>
          </p:blipFill>
          <p:spPr>
            <a:xfrm>
              <a:off x="5878440" y="803520"/>
              <a:ext cx="3995280" cy="27900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4" name="" descr=""/>
            <p:cNvPicPr/>
            <p:nvPr/>
          </p:nvPicPr>
          <p:blipFill>
            <a:blip r:embed="rId9"/>
            <a:stretch/>
          </p:blipFill>
          <p:spPr>
            <a:xfrm>
              <a:off x="7955280" y="3621600"/>
              <a:ext cx="1918440" cy="195516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85" name="" descr=""/>
            <p:cNvPicPr/>
            <p:nvPr/>
          </p:nvPicPr>
          <p:blipFill>
            <a:blip r:embed="rId10"/>
            <a:stretch/>
          </p:blipFill>
          <p:spPr>
            <a:xfrm>
              <a:off x="5888880" y="3621600"/>
              <a:ext cx="1965600" cy="1965600"/>
            </a:xfrm>
            <a:prstGeom prst="rect">
              <a:avLst/>
            </a:prstGeom>
            <a:ln>
              <a:noFill/>
            </a:ln>
          </p:spPr>
        </p:pic>
        <p:sp>
          <p:nvSpPr>
            <p:cNvPr id="186" name="CustomShape 14"/>
            <p:cNvSpPr/>
            <p:nvPr/>
          </p:nvSpPr>
          <p:spPr>
            <a:xfrm>
              <a:off x="5925600" y="825840"/>
              <a:ext cx="2530440" cy="23040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Desembocadura del río Rapel (VI Región)</a:t>
              </a:r>
              <a:endParaRPr b="0" lang="en-US" sz="1000" spc="-1" strike="noStrike">
                <a:latin typeface="Arial"/>
              </a:endParaRPr>
            </a:p>
          </p:txBody>
        </p:sp>
        <p:sp>
          <p:nvSpPr>
            <p:cNvPr id="187" name="CustomShape 15"/>
            <p:cNvSpPr/>
            <p:nvPr/>
          </p:nvSpPr>
          <p:spPr>
            <a:xfrm>
              <a:off x="5835960" y="3621600"/>
              <a:ext cx="131436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Cerro Carpa y Stgo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300" spc="-1" strike="noStrike">
                <a:latin typeface="Arial"/>
              </a:endParaRPr>
            </a:p>
          </p:txBody>
        </p:sp>
        <p:sp>
          <p:nvSpPr>
            <p:cNvPr id="188" name="CustomShape 16"/>
            <p:cNvSpPr/>
            <p:nvPr/>
          </p:nvSpPr>
          <p:spPr>
            <a:xfrm>
              <a:off x="7921440" y="3621600"/>
              <a:ext cx="1319040" cy="272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10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Cerro Altar y Plomo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300" spc="-1" strike="noStrike">
                <a:latin typeface="Arial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504000" y="226080"/>
            <a:ext cx="9068400" cy="94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90" name="CustomShape 2"/>
          <p:cNvSpPr/>
          <p:nvPr/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91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194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195" name="Line 3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196" name="Group 4"/>
          <p:cNvGrpSpPr/>
          <p:nvPr/>
        </p:nvGrpSpPr>
        <p:grpSpPr>
          <a:xfrm>
            <a:off x="69840" y="5284800"/>
            <a:ext cx="310320" cy="305640"/>
            <a:chOff x="69840" y="5284800"/>
            <a:chExt cx="310320" cy="305640"/>
          </a:xfrm>
        </p:grpSpPr>
        <p:sp>
          <p:nvSpPr>
            <p:cNvPr id="197" name="CustomShape 5"/>
            <p:cNvSpPr/>
            <p:nvPr/>
          </p:nvSpPr>
          <p:spPr>
            <a:xfrm>
              <a:off x="69840" y="5320800"/>
              <a:ext cx="310320" cy="269640"/>
            </a:xfrm>
            <a:custGeom>
              <a:avLst/>
              <a:gdLst/>
              <a:ahLst/>
              <a:rect l="l" t="t" r="r" b="b"/>
              <a:pathLst>
                <a:path w="12350" h="10744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98" name="CustomShape 6"/>
            <p:cNvSpPr/>
            <p:nvPr/>
          </p:nvSpPr>
          <p:spPr>
            <a:xfrm>
              <a:off x="234360" y="5284800"/>
              <a:ext cx="143640" cy="105120"/>
            </a:xfrm>
            <a:custGeom>
              <a:avLst/>
              <a:gdLst/>
              <a:ahLst/>
              <a:rect l="l" t="t" r="r" b="b"/>
              <a:pathLst>
                <a:path w="5766" h="4254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99" name="CustomShape 7"/>
          <p:cNvSpPr/>
          <p:nvPr/>
        </p:nvSpPr>
        <p:spPr>
          <a:xfrm>
            <a:off x="2651760" y="-13680"/>
            <a:ext cx="50274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HIDROLOGIA SUPERFICIAL</a:t>
            </a:r>
            <a:endParaRPr b="0" lang="en-US" sz="1500" spc="-1" strike="noStrike">
              <a:latin typeface="Arial"/>
            </a:endParaRPr>
          </a:p>
        </p:txBody>
      </p:sp>
      <p:grpSp>
        <p:nvGrpSpPr>
          <p:cNvPr id="200" name="Group 8"/>
          <p:cNvGrpSpPr/>
          <p:nvPr/>
        </p:nvGrpSpPr>
        <p:grpSpPr>
          <a:xfrm>
            <a:off x="91440" y="858960"/>
            <a:ext cx="11951640" cy="2503440"/>
            <a:chOff x="91440" y="858960"/>
            <a:chExt cx="11951640" cy="2503440"/>
          </a:xfrm>
        </p:grpSpPr>
        <p:pic>
          <p:nvPicPr>
            <p:cNvPr id="201" name="" descr=""/>
            <p:cNvPicPr/>
            <p:nvPr/>
          </p:nvPicPr>
          <p:blipFill>
            <a:blip r:embed="rId5"/>
            <a:stretch/>
          </p:blipFill>
          <p:spPr>
            <a:xfrm>
              <a:off x="7146000" y="858960"/>
              <a:ext cx="2846520" cy="220968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2" name="CustomShape 9"/>
            <p:cNvSpPr/>
            <p:nvPr/>
          </p:nvSpPr>
          <p:spPr>
            <a:xfrm>
              <a:off x="7956720" y="3017520"/>
              <a:ext cx="4086360" cy="344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https://wolfriver.org/whats-a-watershed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03" name="CustomShape 10"/>
            <p:cNvSpPr/>
            <p:nvPr/>
          </p:nvSpPr>
          <p:spPr>
            <a:xfrm>
              <a:off x="91440" y="914400"/>
              <a:ext cx="4021560" cy="641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Cuenca hidrográfica:  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Terreno cuyo drenaje natural lleva a una única salida. Delimitada por la línea de altas cumbres o </a:t>
              </a: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divisoria de aguas</a:t>
              </a: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</a:t>
              </a:r>
              <a:endParaRPr b="0" lang="en-US" sz="1300" spc="-1" strike="noStrike">
                <a:latin typeface="Arial"/>
              </a:endParaRPr>
            </a:p>
          </p:txBody>
        </p:sp>
      </p:grpSp>
      <p:grpSp>
        <p:nvGrpSpPr>
          <p:cNvPr id="204" name="Group 11"/>
          <p:cNvGrpSpPr/>
          <p:nvPr/>
        </p:nvGrpSpPr>
        <p:grpSpPr>
          <a:xfrm>
            <a:off x="4156200" y="858960"/>
            <a:ext cx="2952000" cy="4590360"/>
            <a:chOff x="4156200" y="858960"/>
            <a:chExt cx="2952000" cy="4590360"/>
          </a:xfrm>
        </p:grpSpPr>
        <p:pic>
          <p:nvPicPr>
            <p:cNvPr id="205" name="" descr=""/>
            <p:cNvPicPr/>
            <p:nvPr/>
          </p:nvPicPr>
          <p:blipFill>
            <a:blip r:embed="rId6"/>
            <a:srcRect l="29620" t="4833" r="33885" b="1616"/>
            <a:stretch/>
          </p:blipFill>
          <p:spPr>
            <a:xfrm>
              <a:off x="5721840" y="3165120"/>
              <a:ext cx="1351440" cy="22842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06" name="" descr=""/>
            <p:cNvPicPr/>
            <p:nvPr/>
          </p:nvPicPr>
          <p:blipFill>
            <a:blip r:embed="rId7"/>
            <a:srcRect l="37051" t="5243" r="0" b="5586"/>
            <a:stretch/>
          </p:blipFill>
          <p:spPr>
            <a:xfrm>
              <a:off x="4156200" y="858960"/>
              <a:ext cx="1550160" cy="1552320"/>
            </a:xfrm>
            <a:prstGeom prst="rect">
              <a:avLst/>
            </a:prstGeom>
            <a:ln>
              <a:solidFill>
                <a:srgbClr val="000000"/>
              </a:solidFill>
            </a:ln>
          </p:spPr>
        </p:pic>
        <p:pic>
          <p:nvPicPr>
            <p:cNvPr id="207" name="" descr=""/>
            <p:cNvPicPr/>
            <p:nvPr/>
          </p:nvPicPr>
          <p:blipFill>
            <a:blip r:embed="rId8"/>
            <a:srcRect l="25544" t="3217" r="34545" b="1640"/>
            <a:stretch/>
          </p:blipFill>
          <p:spPr>
            <a:xfrm>
              <a:off x="5754240" y="858960"/>
              <a:ext cx="1353960" cy="2283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08" name="Line 12"/>
            <p:cNvSpPr/>
            <p:nvPr/>
          </p:nvSpPr>
          <p:spPr>
            <a:xfrm>
              <a:off x="5342400" y="1554120"/>
              <a:ext cx="457200" cy="91440"/>
            </a:xfrm>
            <a:prstGeom prst="line">
              <a:avLst/>
            </a:prstGeom>
            <a:ln w="6480">
              <a:solidFill>
                <a:srgbClr val="000000"/>
              </a:solidFill>
              <a:round/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09" name="Line 13"/>
            <p:cNvSpPr/>
            <p:nvPr/>
          </p:nvSpPr>
          <p:spPr>
            <a:xfrm>
              <a:off x="5342400" y="1554120"/>
              <a:ext cx="548640" cy="2377440"/>
            </a:xfrm>
            <a:prstGeom prst="line">
              <a:avLst/>
            </a:prstGeom>
            <a:ln>
              <a:solidFill>
                <a:srgbClr val="000000"/>
              </a:solidFill>
              <a:tailEnd len="med" type="triangle" w="med"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210" name="Group 14"/>
          <p:cNvGrpSpPr/>
          <p:nvPr/>
        </p:nvGrpSpPr>
        <p:grpSpPr>
          <a:xfrm>
            <a:off x="208080" y="1566360"/>
            <a:ext cx="9757080" cy="4181760"/>
            <a:chOff x="208080" y="1566360"/>
            <a:chExt cx="9757080" cy="4181760"/>
          </a:xfrm>
        </p:grpSpPr>
        <p:pic>
          <p:nvPicPr>
            <p:cNvPr id="211" name="" descr=""/>
            <p:cNvPicPr/>
            <p:nvPr/>
          </p:nvPicPr>
          <p:blipFill>
            <a:blip r:embed="rId9"/>
            <a:stretch/>
          </p:blipFill>
          <p:spPr>
            <a:xfrm>
              <a:off x="7406640" y="3206520"/>
              <a:ext cx="2558520" cy="2358720"/>
            </a:xfrm>
            <a:prstGeom prst="rect">
              <a:avLst/>
            </a:prstGeom>
            <a:ln>
              <a:noFill/>
            </a:ln>
          </p:spPr>
        </p:pic>
        <p:sp>
          <p:nvSpPr>
            <p:cNvPr id="212" name="CustomShape 15"/>
            <p:cNvSpPr/>
            <p:nvPr/>
          </p:nvSpPr>
          <p:spPr>
            <a:xfrm>
              <a:off x="7783560" y="5517360"/>
              <a:ext cx="1943280" cy="230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Xia, Y., Mocko, D. (2017)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13" name="CustomShape 16"/>
            <p:cNvSpPr/>
            <p:nvPr/>
          </p:nvSpPr>
          <p:spPr>
            <a:xfrm>
              <a:off x="208080" y="1566360"/>
              <a:ext cx="3179160" cy="193176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Principales procesos hidrológicos: 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1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Precipitación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Infiltración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Evapotranspiración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Intercepción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Flujos subterráneos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0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Sublimación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1" lang="en-US" sz="1300" spc="-1" strike="noStrike">
                  <a:solidFill>
                    <a:srgbClr val="5983b0"/>
                  </a:solidFill>
                  <a:latin typeface="Arial"/>
                  <a:ea typeface="DejaVu Sans"/>
                </a:rPr>
                <a:t>Escorrentía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Font typeface="StarSymbol"/>
                <a:buAutoNum type="romanLcPeriod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...</a:t>
              </a:r>
              <a:endParaRPr b="0" lang="en-US" sz="1300" spc="-1" strike="noStrike">
                <a:latin typeface="Arial"/>
              </a:endParaRPr>
            </a:p>
          </p:txBody>
        </p:sp>
      </p:grpSp>
      <p:grpSp>
        <p:nvGrpSpPr>
          <p:cNvPr id="214" name="Group 17"/>
          <p:cNvGrpSpPr/>
          <p:nvPr/>
        </p:nvGrpSpPr>
        <p:grpSpPr>
          <a:xfrm>
            <a:off x="1280160" y="2743200"/>
            <a:ext cx="4239720" cy="2778120"/>
            <a:chOff x="1280160" y="2743200"/>
            <a:chExt cx="4239720" cy="2778120"/>
          </a:xfrm>
        </p:grpSpPr>
        <p:grpSp>
          <p:nvGrpSpPr>
            <p:cNvPr id="215" name="Group 18"/>
            <p:cNvGrpSpPr/>
            <p:nvPr/>
          </p:nvGrpSpPr>
          <p:grpSpPr>
            <a:xfrm>
              <a:off x="1280160" y="4023360"/>
              <a:ext cx="4239720" cy="1497960"/>
              <a:chOff x="1280160" y="4023360"/>
              <a:chExt cx="4239720" cy="1497960"/>
            </a:xfrm>
          </p:grpSpPr>
          <p:pic>
            <p:nvPicPr>
              <p:cNvPr id="216" name="" descr=""/>
              <p:cNvPicPr/>
              <p:nvPr/>
            </p:nvPicPr>
            <p:blipFill>
              <a:blip r:embed="rId10"/>
              <a:stretch/>
            </p:blipFill>
            <p:spPr>
              <a:xfrm>
                <a:off x="1589760" y="4080960"/>
                <a:ext cx="3930120" cy="1217880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217" name="CustomShape 19"/>
              <p:cNvSpPr/>
              <p:nvPr/>
            </p:nvSpPr>
            <p:spPr>
              <a:xfrm>
                <a:off x="1681920" y="5232960"/>
                <a:ext cx="3766320" cy="28836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4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A    M    J    J    A    S    O    N    D    E    F   M</a:t>
                </a:r>
                <a:endParaRPr b="0" lang="en-US" sz="1400" spc="-1" strike="noStrike">
                  <a:latin typeface="Arial"/>
                </a:endParaRPr>
              </a:p>
            </p:txBody>
          </p:sp>
          <p:sp>
            <p:nvSpPr>
              <p:cNvPr id="218" name="CustomShape 20"/>
              <p:cNvSpPr/>
              <p:nvPr/>
            </p:nvSpPr>
            <p:spPr>
              <a:xfrm>
                <a:off x="1280160" y="4023360"/>
                <a:ext cx="674280" cy="52740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lIns="90000" rIns="90000" tIns="45000" bIns="45000">
                <a:noAutofit/>
              </a:bodyPr>
              <a:p>
                <a:pPr>
                  <a:lnSpc>
                    <a:spcPct val="100000"/>
                  </a:lnSpc>
                </a:pPr>
                <a:r>
                  <a:rPr b="0" lang="en-US" sz="1800" spc="-1" strike="noStrike">
                    <a:solidFill>
                      <a:srgbClr val="000000"/>
                    </a:solidFill>
                    <a:latin typeface="Arial"/>
                    <a:ea typeface="DejaVu Sans"/>
                  </a:rPr>
                  <a:t>Q</a:t>
                </a:r>
                <a:endParaRPr b="0" lang="en-US" sz="1800" spc="-1" strike="noStrike">
                  <a:latin typeface="Arial"/>
                </a:endParaRPr>
              </a:p>
            </p:txBody>
          </p:sp>
        </p:grpSp>
        <p:sp>
          <p:nvSpPr>
            <p:cNvPr id="219" name="CustomShape 21"/>
            <p:cNvSpPr/>
            <p:nvPr/>
          </p:nvSpPr>
          <p:spPr>
            <a:xfrm>
              <a:off x="1773360" y="2743200"/>
              <a:ext cx="3564360" cy="11944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1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Régimen Hidrológico de una cuenca: 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Clasificación a partir de la estacionalidad de los caudales, la cual permite inferir los principales procesos hidrológicos. </a:t>
              </a:r>
              <a:endParaRPr b="0" lang="en-US" sz="1300" spc="-1" strike="noStrike">
                <a:latin typeface="Arial"/>
              </a:endParaRPr>
            </a:p>
            <a:p>
              <a:pPr marL="216000" indent="-214200">
                <a:lnSpc>
                  <a:spcPct val="100000"/>
                </a:lnSpc>
                <a:buClr>
                  <a:srgbClr val="000000"/>
                </a:buClr>
                <a:buSzPct val="45000"/>
                <a:buFont typeface="Wingdings" charset="2"/>
                <a:buChar char=""/>
              </a:pPr>
              <a:r>
                <a:rPr b="0" lang="en-US" sz="13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E.g. Pluvial, Nival, Nivo-Pluvial, Glaciar, etc</a:t>
              </a:r>
              <a:endParaRPr b="0" lang="en-US" sz="1300" spc="-1" strike="noStrike">
                <a:latin typeface="Arial"/>
              </a:endParaRPr>
            </a:p>
          </p:txBody>
        </p:sp>
      </p:grpSp>
      <p:sp>
        <p:nvSpPr>
          <p:cNvPr id="220" name="CustomShape 22"/>
          <p:cNvSpPr/>
          <p:nvPr/>
        </p:nvSpPr>
        <p:spPr>
          <a:xfrm>
            <a:off x="-543600" y="5339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HIDROMETEO</a:t>
            </a:r>
            <a:endParaRPr b="0" lang="en-US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roup 1"/>
          <p:cNvGrpSpPr/>
          <p:nvPr/>
        </p:nvGrpSpPr>
        <p:grpSpPr>
          <a:xfrm>
            <a:off x="457200" y="3104640"/>
            <a:ext cx="3015720" cy="2564280"/>
            <a:chOff x="457200" y="3104640"/>
            <a:chExt cx="3015720" cy="2564280"/>
          </a:xfrm>
        </p:grpSpPr>
        <p:pic>
          <p:nvPicPr>
            <p:cNvPr id="222" name="" descr=""/>
            <p:cNvPicPr/>
            <p:nvPr/>
          </p:nvPicPr>
          <p:blipFill>
            <a:blip r:embed="rId1"/>
            <a:stretch/>
          </p:blipFill>
          <p:spPr>
            <a:xfrm>
              <a:off x="457200" y="3104640"/>
              <a:ext cx="3015720" cy="256428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23" name="" descr=""/>
            <p:cNvPicPr/>
            <p:nvPr/>
          </p:nvPicPr>
          <p:blipFill>
            <a:blip r:embed="rId2"/>
            <a:stretch/>
          </p:blipFill>
          <p:spPr>
            <a:xfrm>
              <a:off x="1132920" y="5254560"/>
              <a:ext cx="1791360" cy="41436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224" name="" descr=""/>
          <p:cNvPicPr/>
          <p:nvPr/>
        </p:nvPicPr>
        <p:blipFill>
          <a:blip r:embed="rId3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226" name="" descr=""/>
          <p:cNvPicPr/>
          <p:nvPr/>
        </p:nvPicPr>
        <p:blipFill>
          <a:blip r:embed="rId5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227" name="" descr=""/>
          <p:cNvPicPr/>
          <p:nvPr/>
        </p:nvPicPr>
        <p:blipFill>
          <a:blip r:embed="rId6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228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29" name="Group 3"/>
          <p:cNvGrpSpPr/>
          <p:nvPr/>
        </p:nvGrpSpPr>
        <p:grpSpPr>
          <a:xfrm>
            <a:off x="69840" y="5284800"/>
            <a:ext cx="310320" cy="305640"/>
            <a:chOff x="69840" y="5284800"/>
            <a:chExt cx="310320" cy="305640"/>
          </a:xfrm>
        </p:grpSpPr>
        <p:sp>
          <p:nvSpPr>
            <p:cNvPr id="230" name="CustomShape 4"/>
            <p:cNvSpPr/>
            <p:nvPr/>
          </p:nvSpPr>
          <p:spPr>
            <a:xfrm>
              <a:off x="69840" y="5320800"/>
              <a:ext cx="310320" cy="269640"/>
            </a:xfrm>
            <a:custGeom>
              <a:avLst/>
              <a:gdLst/>
              <a:ahLst/>
              <a:rect l="l" t="t" r="r" b="b"/>
              <a:pathLst>
                <a:path w="12350" h="10744">
                  <a:moveTo>
                    <a:pt x="2962" y="662"/>
                  </a:moveTo>
                  <a:cubicBezTo>
                    <a:pt x="3403" y="662"/>
                    <a:pt x="3718" y="1009"/>
                    <a:pt x="3686" y="1450"/>
                  </a:cubicBezTo>
                  <a:cubicBezTo>
                    <a:pt x="3529" y="1481"/>
                    <a:pt x="3403" y="1576"/>
                    <a:pt x="3277" y="1670"/>
                  </a:cubicBezTo>
                  <a:cubicBezTo>
                    <a:pt x="3119" y="1828"/>
                    <a:pt x="3119" y="2048"/>
                    <a:pt x="3277" y="2206"/>
                  </a:cubicBezTo>
                  <a:cubicBezTo>
                    <a:pt x="3355" y="2285"/>
                    <a:pt x="3442" y="2324"/>
                    <a:pt x="3529" y="2324"/>
                  </a:cubicBezTo>
                  <a:cubicBezTo>
                    <a:pt x="3615" y="2324"/>
                    <a:pt x="3702" y="2285"/>
                    <a:pt x="3781" y="2206"/>
                  </a:cubicBezTo>
                  <a:cubicBezTo>
                    <a:pt x="3844" y="2174"/>
                    <a:pt x="3907" y="2111"/>
                    <a:pt x="3938" y="2111"/>
                  </a:cubicBezTo>
                  <a:lnTo>
                    <a:pt x="4064" y="2111"/>
                  </a:lnTo>
                  <a:cubicBezTo>
                    <a:pt x="4190" y="2111"/>
                    <a:pt x="4316" y="2237"/>
                    <a:pt x="4379" y="2363"/>
                  </a:cubicBezTo>
                  <a:cubicBezTo>
                    <a:pt x="4474" y="2584"/>
                    <a:pt x="4316" y="2836"/>
                    <a:pt x="4064" y="2836"/>
                  </a:cubicBezTo>
                  <a:lnTo>
                    <a:pt x="1953" y="2836"/>
                  </a:lnTo>
                  <a:cubicBezTo>
                    <a:pt x="1544" y="2836"/>
                    <a:pt x="1386" y="2489"/>
                    <a:pt x="1607" y="2237"/>
                  </a:cubicBezTo>
                  <a:cubicBezTo>
                    <a:pt x="1701" y="2174"/>
                    <a:pt x="1764" y="2111"/>
                    <a:pt x="1859" y="2111"/>
                  </a:cubicBezTo>
                  <a:lnTo>
                    <a:pt x="1985" y="2111"/>
                  </a:lnTo>
                  <a:cubicBezTo>
                    <a:pt x="2048" y="2111"/>
                    <a:pt x="2111" y="2174"/>
                    <a:pt x="2142" y="2206"/>
                  </a:cubicBezTo>
                  <a:cubicBezTo>
                    <a:pt x="2221" y="2285"/>
                    <a:pt x="2308" y="2324"/>
                    <a:pt x="2394" y="2324"/>
                  </a:cubicBezTo>
                  <a:cubicBezTo>
                    <a:pt x="2481" y="2324"/>
                    <a:pt x="2568" y="2285"/>
                    <a:pt x="2646" y="2206"/>
                  </a:cubicBezTo>
                  <a:cubicBezTo>
                    <a:pt x="2804" y="2048"/>
                    <a:pt x="2804" y="1828"/>
                    <a:pt x="2646" y="1670"/>
                  </a:cubicBezTo>
                  <a:cubicBezTo>
                    <a:pt x="2520" y="1576"/>
                    <a:pt x="2426" y="1481"/>
                    <a:pt x="2268" y="1450"/>
                  </a:cubicBezTo>
                  <a:lnTo>
                    <a:pt x="2268" y="1387"/>
                  </a:lnTo>
                  <a:cubicBezTo>
                    <a:pt x="2268" y="977"/>
                    <a:pt x="2583" y="662"/>
                    <a:pt x="2962" y="662"/>
                  </a:cubicBezTo>
                  <a:close/>
                  <a:moveTo>
                    <a:pt x="5009" y="2899"/>
                  </a:moveTo>
                  <a:cubicBezTo>
                    <a:pt x="5198" y="2994"/>
                    <a:pt x="5324" y="3120"/>
                    <a:pt x="5387" y="3309"/>
                  </a:cubicBezTo>
                  <a:lnTo>
                    <a:pt x="6553" y="5860"/>
                  </a:lnTo>
                  <a:lnTo>
                    <a:pt x="6112" y="6302"/>
                  </a:lnTo>
                  <a:lnTo>
                    <a:pt x="4915" y="5104"/>
                  </a:lnTo>
                  <a:cubicBezTo>
                    <a:pt x="4836" y="5026"/>
                    <a:pt x="4749" y="4986"/>
                    <a:pt x="4663" y="4986"/>
                  </a:cubicBezTo>
                  <a:cubicBezTo>
                    <a:pt x="4576" y="4986"/>
                    <a:pt x="4490" y="5026"/>
                    <a:pt x="4411" y="5104"/>
                  </a:cubicBezTo>
                  <a:lnTo>
                    <a:pt x="3245" y="6302"/>
                  </a:lnTo>
                  <a:lnTo>
                    <a:pt x="2804" y="5860"/>
                  </a:lnTo>
                  <a:lnTo>
                    <a:pt x="3812" y="3592"/>
                  </a:lnTo>
                  <a:cubicBezTo>
                    <a:pt x="4033" y="3592"/>
                    <a:pt x="4411" y="3592"/>
                    <a:pt x="4757" y="3277"/>
                  </a:cubicBezTo>
                  <a:cubicBezTo>
                    <a:pt x="4883" y="3151"/>
                    <a:pt x="4978" y="3025"/>
                    <a:pt x="5009" y="2899"/>
                  </a:cubicBezTo>
                  <a:close/>
                  <a:moveTo>
                    <a:pt x="4694" y="5829"/>
                  </a:moveTo>
                  <a:lnTo>
                    <a:pt x="5860" y="6995"/>
                  </a:lnTo>
                  <a:cubicBezTo>
                    <a:pt x="5955" y="7073"/>
                    <a:pt x="6049" y="7113"/>
                    <a:pt x="6140" y="7113"/>
                  </a:cubicBezTo>
                  <a:cubicBezTo>
                    <a:pt x="6230" y="7113"/>
                    <a:pt x="6317" y="7073"/>
                    <a:pt x="6396" y="6995"/>
                  </a:cubicBezTo>
                  <a:lnTo>
                    <a:pt x="6868" y="6522"/>
                  </a:lnTo>
                  <a:lnTo>
                    <a:pt x="8443" y="9988"/>
                  </a:lnTo>
                  <a:lnTo>
                    <a:pt x="945" y="9988"/>
                  </a:lnTo>
                  <a:lnTo>
                    <a:pt x="2520" y="6522"/>
                  </a:lnTo>
                  <a:lnTo>
                    <a:pt x="2993" y="6995"/>
                  </a:lnTo>
                  <a:cubicBezTo>
                    <a:pt x="3072" y="7073"/>
                    <a:pt x="3158" y="7113"/>
                    <a:pt x="3245" y="7113"/>
                  </a:cubicBezTo>
                  <a:cubicBezTo>
                    <a:pt x="3332" y="7113"/>
                    <a:pt x="3418" y="7073"/>
                    <a:pt x="3497" y="6995"/>
                  </a:cubicBezTo>
                  <a:lnTo>
                    <a:pt x="4694" y="5829"/>
                  </a:lnTo>
                  <a:close/>
                  <a:moveTo>
                    <a:pt x="8270" y="4986"/>
                  </a:moveTo>
                  <a:cubicBezTo>
                    <a:pt x="8554" y="4986"/>
                    <a:pt x="8837" y="5120"/>
                    <a:pt x="8979" y="5388"/>
                  </a:cubicBezTo>
                  <a:lnTo>
                    <a:pt x="11310" y="9988"/>
                  </a:lnTo>
                  <a:lnTo>
                    <a:pt x="9231" y="9988"/>
                  </a:lnTo>
                  <a:lnTo>
                    <a:pt x="7341" y="5860"/>
                  </a:lnTo>
                  <a:lnTo>
                    <a:pt x="7561" y="5388"/>
                  </a:lnTo>
                  <a:cubicBezTo>
                    <a:pt x="7703" y="5120"/>
                    <a:pt x="7987" y="4986"/>
                    <a:pt x="8270" y="4986"/>
                  </a:cubicBezTo>
                  <a:close/>
                  <a:moveTo>
                    <a:pt x="2962" y="1"/>
                  </a:moveTo>
                  <a:cubicBezTo>
                    <a:pt x="2174" y="1"/>
                    <a:pt x="1512" y="662"/>
                    <a:pt x="1544" y="1481"/>
                  </a:cubicBezTo>
                  <a:cubicBezTo>
                    <a:pt x="1166" y="1639"/>
                    <a:pt x="851" y="2048"/>
                    <a:pt x="851" y="2521"/>
                  </a:cubicBezTo>
                  <a:cubicBezTo>
                    <a:pt x="851" y="3120"/>
                    <a:pt x="1323" y="3592"/>
                    <a:pt x="1890" y="3592"/>
                  </a:cubicBezTo>
                  <a:lnTo>
                    <a:pt x="3151" y="3592"/>
                  </a:lnTo>
                  <a:lnTo>
                    <a:pt x="126" y="10240"/>
                  </a:lnTo>
                  <a:cubicBezTo>
                    <a:pt x="0" y="10460"/>
                    <a:pt x="189" y="10744"/>
                    <a:pt x="441" y="10744"/>
                  </a:cubicBezTo>
                  <a:lnTo>
                    <a:pt x="11909" y="10744"/>
                  </a:lnTo>
                  <a:cubicBezTo>
                    <a:pt x="12161" y="10744"/>
                    <a:pt x="12350" y="10460"/>
                    <a:pt x="12224" y="10240"/>
                  </a:cubicBezTo>
                  <a:lnTo>
                    <a:pt x="9609" y="5073"/>
                  </a:lnTo>
                  <a:cubicBezTo>
                    <a:pt x="9339" y="4533"/>
                    <a:pt x="8814" y="4265"/>
                    <a:pt x="8290" y="4265"/>
                  </a:cubicBezTo>
                  <a:cubicBezTo>
                    <a:pt x="7774" y="4265"/>
                    <a:pt x="7260" y="4525"/>
                    <a:pt x="6994" y="5041"/>
                  </a:cubicBezTo>
                  <a:lnTo>
                    <a:pt x="6081" y="2994"/>
                  </a:lnTo>
                  <a:cubicBezTo>
                    <a:pt x="5860" y="2552"/>
                    <a:pt x="5482" y="2237"/>
                    <a:pt x="5041" y="2174"/>
                  </a:cubicBezTo>
                  <a:cubicBezTo>
                    <a:pt x="5009" y="2017"/>
                    <a:pt x="4883" y="1859"/>
                    <a:pt x="4789" y="1733"/>
                  </a:cubicBezTo>
                  <a:cubicBezTo>
                    <a:pt x="4663" y="1607"/>
                    <a:pt x="4537" y="1544"/>
                    <a:pt x="4379" y="1481"/>
                  </a:cubicBezTo>
                  <a:cubicBezTo>
                    <a:pt x="4411" y="662"/>
                    <a:pt x="3781" y="1"/>
                    <a:pt x="296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31" name="CustomShape 5"/>
            <p:cNvSpPr/>
            <p:nvPr/>
          </p:nvSpPr>
          <p:spPr>
            <a:xfrm>
              <a:off x="234360" y="5284800"/>
              <a:ext cx="143640" cy="105120"/>
            </a:xfrm>
            <a:custGeom>
              <a:avLst/>
              <a:gdLst/>
              <a:ahLst/>
              <a:rect l="l" t="t" r="r" b="b"/>
              <a:pathLst>
                <a:path w="5766" h="4254">
                  <a:moveTo>
                    <a:pt x="3938" y="662"/>
                  </a:moveTo>
                  <a:cubicBezTo>
                    <a:pt x="4537" y="662"/>
                    <a:pt x="5009" y="1135"/>
                    <a:pt x="5009" y="1734"/>
                  </a:cubicBezTo>
                  <a:cubicBezTo>
                    <a:pt x="5009" y="2238"/>
                    <a:pt x="4694" y="2647"/>
                    <a:pt x="4222" y="2742"/>
                  </a:cubicBezTo>
                  <a:cubicBezTo>
                    <a:pt x="4190" y="2647"/>
                    <a:pt x="4096" y="2490"/>
                    <a:pt x="4001" y="2395"/>
                  </a:cubicBezTo>
                  <a:cubicBezTo>
                    <a:pt x="3875" y="2269"/>
                    <a:pt x="3749" y="2206"/>
                    <a:pt x="3592" y="2175"/>
                  </a:cubicBezTo>
                  <a:lnTo>
                    <a:pt x="3592" y="2080"/>
                  </a:lnTo>
                  <a:cubicBezTo>
                    <a:pt x="3592" y="1639"/>
                    <a:pt x="3403" y="1293"/>
                    <a:pt x="3119" y="1009"/>
                  </a:cubicBezTo>
                  <a:cubicBezTo>
                    <a:pt x="3371" y="820"/>
                    <a:pt x="3623" y="662"/>
                    <a:pt x="3938" y="662"/>
                  </a:cubicBezTo>
                  <a:close/>
                  <a:moveTo>
                    <a:pt x="2174" y="1387"/>
                  </a:moveTo>
                  <a:cubicBezTo>
                    <a:pt x="2584" y="1387"/>
                    <a:pt x="2899" y="1702"/>
                    <a:pt x="2899" y="2080"/>
                  </a:cubicBezTo>
                  <a:lnTo>
                    <a:pt x="2899" y="2175"/>
                  </a:lnTo>
                  <a:cubicBezTo>
                    <a:pt x="2741" y="2206"/>
                    <a:pt x="2615" y="2269"/>
                    <a:pt x="2489" y="2395"/>
                  </a:cubicBezTo>
                  <a:cubicBezTo>
                    <a:pt x="2331" y="2553"/>
                    <a:pt x="2331" y="2742"/>
                    <a:pt x="2489" y="2899"/>
                  </a:cubicBezTo>
                  <a:cubicBezTo>
                    <a:pt x="2568" y="2978"/>
                    <a:pt x="2662" y="3017"/>
                    <a:pt x="2757" y="3017"/>
                  </a:cubicBezTo>
                  <a:cubicBezTo>
                    <a:pt x="2851" y="3017"/>
                    <a:pt x="2946" y="2978"/>
                    <a:pt x="3025" y="2899"/>
                  </a:cubicBezTo>
                  <a:cubicBezTo>
                    <a:pt x="3056" y="2868"/>
                    <a:pt x="3119" y="2836"/>
                    <a:pt x="3182" y="2836"/>
                  </a:cubicBezTo>
                  <a:lnTo>
                    <a:pt x="3277" y="2836"/>
                  </a:lnTo>
                  <a:cubicBezTo>
                    <a:pt x="3371" y="2836"/>
                    <a:pt x="3434" y="2868"/>
                    <a:pt x="3529" y="2962"/>
                  </a:cubicBezTo>
                  <a:cubicBezTo>
                    <a:pt x="3749" y="3183"/>
                    <a:pt x="3592" y="3529"/>
                    <a:pt x="3277" y="3529"/>
                  </a:cubicBezTo>
                  <a:lnTo>
                    <a:pt x="1166" y="3529"/>
                  </a:lnTo>
                  <a:cubicBezTo>
                    <a:pt x="977" y="3529"/>
                    <a:pt x="756" y="3340"/>
                    <a:pt x="819" y="3151"/>
                  </a:cubicBezTo>
                  <a:lnTo>
                    <a:pt x="819" y="3120"/>
                  </a:lnTo>
                  <a:cubicBezTo>
                    <a:pt x="851" y="2962"/>
                    <a:pt x="977" y="2836"/>
                    <a:pt x="1134" y="2805"/>
                  </a:cubicBezTo>
                  <a:lnTo>
                    <a:pt x="1229" y="2805"/>
                  </a:lnTo>
                  <a:cubicBezTo>
                    <a:pt x="1323" y="2805"/>
                    <a:pt x="1355" y="2836"/>
                    <a:pt x="1386" y="2868"/>
                  </a:cubicBezTo>
                  <a:cubicBezTo>
                    <a:pt x="1465" y="2947"/>
                    <a:pt x="1560" y="2986"/>
                    <a:pt x="1654" y="2986"/>
                  </a:cubicBezTo>
                  <a:cubicBezTo>
                    <a:pt x="1749" y="2986"/>
                    <a:pt x="1843" y="2947"/>
                    <a:pt x="1922" y="2868"/>
                  </a:cubicBezTo>
                  <a:cubicBezTo>
                    <a:pt x="2079" y="2710"/>
                    <a:pt x="2079" y="2521"/>
                    <a:pt x="1922" y="2364"/>
                  </a:cubicBezTo>
                  <a:cubicBezTo>
                    <a:pt x="1796" y="2238"/>
                    <a:pt x="1670" y="2175"/>
                    <a:pt x="1512" y="2112"/>
                  </a:cubicBezTo>
                  <a:cubicBezTo>
                    <a:pt x="1418" y="1734"/>
                    <a:pt x="1733" y="1387"/>
                    <a:pt x="2174" y="1387"/>
                  </a:cubicBezTo>
                  <a:close/>
                  <a:moveTo>
                    <a:pt x="4001" y="1"/>
                  </a:moveTo>
                  <a:cubicBezTo>
                    <a:pt x="3403" y="1"/>
                    <a:pt x="2836" y="284"/>
                    <a:pt x="2520" y="757"/>
                  </a:cubicBezTo>
                  <a:cubicBezTo>
                    <a:pt x="2426" y="694"/>
                    <a:pt x="2331" y="694"/>
                    <a:pt x="2205" y="694"/>
                  </a:cubicBezTo>
                  <a:cubicBezTo>
                    <a:pt x="1386" y="694"/>
                    <a:pt x="756" y="1387"/>
                    <a:pt x="788" y="2206"/>
                  </a:cubicBezTo>
                  <a:cubicBezTo>
                    <a:pt x="378" y="2269"/>
                    <a:pt x="63" y="2679"/>
                    <a:pt x="63" y="3120"/>
                  </a:cubicBezTo>
                  <a:cubicBezTo>
                    <a:pt x="0" y="3687"/>
                    <a:pt x="473" y="4222"/>
                    <a:pt x="1071" y="4254"/>
                  </a:cubicBezTo>
                  <a:lnTo>
                    <a:pt x="3434" y="4254"/>
                  </a:lnTo>
                  <a:cubicBezTo>
                    <a:pt x="3844" y="4159"/>
                    <a:pt x="4159" y="3907"/>
                    <a:pt x="4253" y="3529"/>
                  </a:cubicBezTo>
                  <a:cubicBezTo>
                    <a:pt x="5104" y="3372"/>
                    <a:pt x="5766" y="2679"/>
                    <a:pt x="5766" y="1765"/>
                  </a:cubicBezTo>
                  <a:cubicBezTo>
                    <a:pt x="5766" y="788"/>
                    <a:pt x="4978" y="1"/>
                    <a:pt x="4001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232" name="CustomShape 6"/>
          <p:cNvSpPr/>
          <p:nvPr/>
        </p:nvSpPr>
        <p:spPr>
          <a:xfrm>
            <a:off x="2560320" y="-55440"/>
            <a:ext cx="5484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TORMENTAS, CRECIDAS Y MARCO FÍSICO/CONCEPTUAL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33" name="CustomShape 7"/>
          <p:cNvSpPr/>
          <p:nvPr/>
        </p:nvSpPr>
        <p:spPr>
          <a:xfrm>
            <a:off x="-543600" y="5339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HIDROMETEO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34" name="CustomShape 8"/>
          <p:cNvSpPr/>
          <p:nvPr/>
        </p:nvSpPr>
        <p:spPr>
          <a:xfrm>
            <a:off x="-543600" y="5339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HIDROMETEO</a:t>
            </a:r>
            <a:endParaRPr b="0" lang="en-US" sz="600" spc="-1" strike="noStrike">
              <a:latin typeface="Arial"/>
            </a:endParaRPr>
          </a:p>
        </p:txBody>
      </p:sp>
      <p:grpSp>
        <p:nvGrpSpPr>
          <p:cNvPr id="235" name="Group 9"/>
          <p:cNvGrpSpPr/>
          <p:nvPr/>
        </p:nvGrpSpPr>
        <p:grpSpPr>
          <a:xfrm>
            <a:off x="296640" y="820080"/>
            <a:ext cx="6490080" cy="2729160"/>
            <a:chOff x="296640" y="820080"/>
            <a:chExt cx="6490080" cy="2729160"/>
          </a:xfrm>
        </p:grpSpPr>
        <p:grpSp>
          <p:nvGrpSpPr>
            <p:cNvPr id="236" name="Group 10"/>
            <p:cNvGrpSpPr/>
            <p:nvPr/>
          </p:nvGrpSpPr>
          <p:grpSpPr>
            <a:xfrm>
              <a:off x="296640" y="820080"/>
              <a:ext cx="6108840" cy="2729160"/>
              <a:chOff x="296640" y="820080"/>
              <a:chExt cx="6108840" cy="2729160"/>
            </a:xfrm>
          </p:grpSpPr>
          <p:pic>
            <p:nvPicPr>
              <p:cNvPr id="237" name="" descr=""/>
              <p:cNvPicPr/>
              <p:nvPr/>
            </p:nvPicPr>
            <p:blipFill>
              <a:blip r:embed="rId7"/>
              <a:stretch/>
            </p:blipFill>
            <p:spPr>
              <a:xfrm>
                <a:off x="296640" y="883080"/>
                <a:ext cx="2968920" cy="23155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8" name="" descr=""/>
              <p:cNvPicPr/>
              <p:nvPr/>
            </p:nvPicPr>
            <p:blipFill>
              <a:blip r:embed="rId8"/>
              <a:stretch/>
            </p:blipFill>
            <p:spPr>
              <a:xfrm>
                <a:off x="3561840" y="820080"/>
                <a:ext cx="2843640" cy="1946520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239" name="" descr=""/>
              <p:cNvPicPr/>
              <p:nvPr/>
            </p:nvPicPr>
            <p:blipFill>
              <a:blip r:embed="rId9"/>
              <a:stretch/>
            </p:blipFill>
            <p:spPr>
              <a:xfrm>
                <a:off x="4021920" y="3144960"/>
                <a:ext cx="2194200" cy="404280"/>
              </a:xfrm>
              <a:prstGeom prst="rect">
                <a:avLst/>
              </a:prstGeom>
              <a:ln>
                <a:noFill/>
              </a:ln>
            </p:spPr>
          </p:pic>
        </p:grpSp>
        <p:pic>
          <p:nvPicPr>
            <p:cNvPr id="240" name="" descr=""/>
            <p:cNvPicPr/>
            <p:nvPr/>
          </p:nvPicPr>
          <p:blipFill>
            <a:blip r:embed="rId10"/>
            <a:srcRect l="0" t="22082" r="0" b="61742"/>
            <a:stretch/>
          </p:blipFill>
          <p:spPr>
            <a:xfrm>
              <a:off x="3200400" y="2743200"/>
              <a:ext cx="3586320" cy="432000"/>
            </a:xfrm>
            <a:prstGeom prst="rect">
              <a:avLst/>
            </a:prstGeom>
            <a:ln>
              <a:noFill/>
            </a:ln>
          </p:spPr>
        </p:pic>
      </p:grpSp>
      <p:grpSp>
        <p:nvGrpSpPr>
          <p:cNvPr id="241" name="Group 11"/>
          <p:cNvGrpSpPr/>
          <p:nvPr/>
        </p:nvGrpSpPr>
        <p:grpSpPr>
          <a:xfrm>
            <a:off x="6669000" y="938520"/>
            <a:ext cx="3113280" cy="2289240"/>
            <a:chOff x="6669000" y="938520"/>
            <a:chExt cx="3113280" cy="2289240"/>
          </a:xfrm>
        </p:grpSpPr>
        <p:pic>
          <p:nvPicPr>
            <p:cNvPr id="242" name="" descr=""/>
            <p:cNvPicPr/>
            <p:nvPr/>
          </p:nvPicPr>
          <p:blipFill>
            <a:blip r:embed="rId11"/>
            <a:stretch/>
          </p:blipFill>
          <p:spPr>
            <a:xfrm>
              <a:off x="6669000" y="938520"/>
              <a:ext cx="3113280" cy="22892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43" name="CustomShape 12"/>
            <p:cNvSpPr/>
            <p:nvPr/>
          </p:nvSpPr>
          <p:spPr>
            <a:xfrm>
              <a:off x="6858000" y="2750040"/>
              <a:ext cx="704880" cy="17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Garreud (2013)</a:t>
              </a:r>
              <a:endParaRPr b="0" lang="en-US" sz="600" spc="-1" strike="noStrike">
                <a:latin typeface="Arial"/>
              </a:endParaRPr>
            </a:p>
          </p:txBody>
        </p:sp>
      </p:grpSp>
      <p:grpSp>
        <p:nvGrpSpPr>
          <p:cNvPr id="244" name="Group 13"/>
          <p:cNvGrpSpPr/>
          <p:nvPr/>
        </p:nvGrpSpPr>
        <p:grpSpPr>
          <a:xfrm>
            <a:off x="3515040" y="3510720"/>
            <a:ext cx="3402360" cy="2350440"/>
            <a:chOff x="3515040" y="3510720"/>
            <a:chExt cx="3402360" cy="2350440"/>
          </a:xfrm>
        </p:grpSpPr>
        <p:grpSp>
          <p:nvGrpSpPr>
            <p:cNvPr id="245" name="Group 14"/>
            <p:cNvGrpSpPr/>
            <p:nvPr/>
          </p:nvGrpSpPr>
          <p:grpSpPr>
            <a:xfrm>
              <a:off x="3515040" y="3510720"/>
              <a:ext cx="3402360" cy="2350440"/>
              <a:chOff x="3515040" y="3510720"/>
              <a:chExt cx="3402360" cy="2350440"/>
            </a:xfrm>
          </p:grpSpPr>
          <p:grpSp>
            <p:nvGrpSpPr>
              <p:cNvPr id="246" name="Group 15"/>
              <p:cNvGrpSpPr/>
              <p:nvPr/>
            </p:nvGrpSpPr>
            <p:grpSpPr>
              <a:xfrm>
                <a:off x="3515040" y="3510720"/>
                <a:ext cx="3402360" cy="2350440"/>
                <a:chOff x="3515040" y="3510720"/>
                <a:chExt cx="3402360" cy="2350440"/>
              </a:xfrm>
            </p:grpSpPr>
            <p:grpSp>
              <p:nvGrpSpPr>
                <p:cNvPr id="247" name="Group 16"/>
                <p:cNvGrpSpPr/>
                <p:nvPr/>
              </p:nvGrpSpPr>
              <p:grpSpPr>
                <a:xfrm>
                  <a:off x="3515040" y="3510720"/>
                  <a:ext cx="3402360" cy="2350440"/>
                  <a:chOff x="3515040" y="3510720"/>
                  <a:chExt cx="3402360" cy="2350440"/>
                </a:xfrm>
              </p:grpSpPr>
              <p:grpSp>
                <p:nvGrpSpPr>
                  <p:cNvPr id="248" name="Group 17"/>
                  <p:cNvGrpSpPr/>
                  <p:nvPr/>
                </p:nvGrpSpPr>
                <p:grpSpPr>
                  <a:xfrm>
                    <a:off x="3515040" y="3839400"/>
                    <a:ext cx="2833200" cy="2021760"/>
                    <a:chOff x="3515040" y="3839400"/>
                    <a:chExt cx="2833200" cy="2021760"/>
                  </a:xfrm>
                </p:grpSpPr>
                <p:pic>
                  <p:nvPicPr>
                    <p:cNvPr id="249" name="" descr=""/>
                    <p:cNvPicPr/>
                    <p:nvPr/>
                  </p:nvPicPr>
                  <p:blipFill>
                    <a:blip r:embed="rId12"/>
                    <a:stretch/>
                  </p:blipFill>
                  <p:spPr>
                    <a:xfrm>
                      <a:off x="3550680" y="4001400"/>
                      <a:ext cx="2797560" cy="1441800"/>
                    </a:xfrm>
                    <a:prstGeom prst="rect">
                      <a:avLst/>
                    </a:prstGeom>
                    <a:ln>
                      <a:noFill/>
                    </a:ln>
                  </p:spPr>
                </p:pic>
                <p:sp>
                  <p:nvSpPr>
                    <p:cNvPr id="250" name="CustomShape 18"/>
                    <p:cNvSpPr/>
                    <p:nvPr/>
                  </p:nvSpPr>
                  <p:spPr>
                    <a:xfrm>
                      <a:off x="4326120" y="4585320"/>
                      <a:ext cx="540000" cy="4298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Vd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1" name="CustomShape 19"/>
                    <p:cNvSpPr/>
                    <p:nvPr/>
                  </p:nvSpPr>
                  <p:spPr>
                    <a:xfrm>
                      <a:off x="4737600" y="5002200"/>
                      <a:ext cx="255960" cy="259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B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2" name="CustomShape 20"/>
                    <p:cNvSpPr/>
                    <p:nvPr/>
                  </p:nvSpPr>
                  <p:spPr>
                    <a:xfrm>
                      <a:off x="3618000" y="3839400"/>
                      <a:ext cx="360" cy="25920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Q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3" name="CustomShape 21"/>
                    <p:cNvSpPr/>
                    <p:nvPr/>
                  </p:nvSpPr>
                  <p:spPr>
                    <a:xfrm>
                      <a:off x="3692880" y="5431320"/>
                      <a:ext cx="2617560" cy="4298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                                 </a:t>
                      </a: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horas,días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  <p:sp>
                  <p:nvSpPr>
                    <p:cNvPr id="254" name="CustomShape 22"/>
                    <p:cNvSpPr/>
                    <p:nvPr/>
                  </p:nvSpPr>
                  <p:spPr>
                    <a:xfrm>
                      <a:off x="3515040" y="4505760"/>
                      <a:ext cx="528120" cy="429840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style>
                    <a:lnRef idx="0"/>
                    <a:fillRef idx="0"/>
                    <a:effectRef idx="0"/>
                    <a:fontRef idx="minor"/>
                  </p:style>
                  <p:txBody>
                    <a:bodyPr lIns="90000" rIns="90000" tIns="45000" bIns="45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2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</a:t>
                      </a:r>
                      <a:endParaRPr b="0" lang="en-US" sz="1200" spc="-1" strike="noStrike">
                        <a:latin typeface="Arial"/>
                      </a:endParaRPr>
                    </a:p>
                  </p:txBody>
                </p:sp>
              </p:grpSp>
              <p:pic>
                <p:nvPicPr>
                  <p:cNvPr id="255" name="" descr=""/>
                  <p:cNvPicPr/>
                  <p:nvPr/>
                </p:nvPicPr>
                <p:blipFill>
                  <a:blip r:embed="rId13"/>
                  <a:stretch/>
                </p:blipFill>
                <p:spPr>
                  <a:xfrm>
                    <a:off x="4958640" y="3510720"/>
                    <a:ext cx="1958760" cy="125892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</p:grpSp>
            <p:sp>
              <p:nvSpPr>
                <p:cNvPr id="256" name="CustomShape 23"/>
                <p:cNvSpPr/>
                <p:nvPr/>
              </p:nvSpPr>
              <p:spPr>
                <a:xfrm>
                  <a:off x="5196240" y="4500000"/>
                  <a:ext cx="488160" cy="432000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0"/>
                <a:fillRef idx="0"/>
                <a:effectRef idx="0"/>
                <a:fontRef idx="minor"/>
              </p:style>
              <p:txBody>
                <a:bodyPr lIns="90000" rIns="90000" tIns="45000" bIns="45000">
                  <a:noAutofit/>
                </a:bodyPr>
                <a:p>
                  <a:pPr>
                    <a:lnSpc>
                      <a:spcPct val="100000"/>
                    </a:lnSpc>
                  </a:pPr>
                  <a:r>
                    <a:rPr b="0" lang="en-US" sz="600" spc="-1" strike="noStrike">
                      <a:solidFill>
                        <a:srgbClr val="000000"/>
                      </a:solidFill>
                      <a:latin typeface="Arial"/>
                      <a:ea typeface="DejaVu Sans"/>
                    </a:rPr>
                    <a:t>Ven Te Chow (2000)</a:t>
                  </a:r>
                  <a:endParaRPr b="0" lang="en-US" sz="600" spc="-1" strike="noStrike">
                    <a:latin typeface="Arial"/>
                  </a:endParaRPr>
                </a:p>
              </p:txBody>
            </p:sp>
          </p:grpSp>
        </p:grpSp>
      </p:grpSp>
      <p:grpSp>
        <p:nvGrpSpPr>
          <p:cNvPr id="257" name="Group 24"/>
          <p:cNvGrpSpPr/>
          <p:nvPr/>
        </p:nvGrpSpPr>
        <p:grpSpPr>
          <a:xfrm>
            <a:off x="7179840" y="3229560"/>
            <a:ext cx="7301880" cy="2346480"/>
            <a:chOff x="7179840" y="3229560"/>
            <a:chExt cx="7301880" cy="2346480"/>
          </a:xfrm>
        </p:grpSpPr>
        <p:pic>
          <p:nvPicPr>
            <p:cNvPr id="258" name="" descr=""/>
            <p:cNvPicPr/>
            <p:nvPr/>
          </p:nvPicPr>
          <p:blipFill>
            <a:blip r:embed="rId14"/>
            <a:stretch/>
          </p:blipFill>
          <p:spPr>
            <a:xfrm>
              <a:off x="7243200" y="3291840"/>
              <a:ext cx="1337760" cy="912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59" name="" descr=""/>
            <p:cNvPicPr/>
            <p:nvPr/>
          </p:nvPicPr>
          <p:blipFill>
            <a:blip r:embed="rId15"/>
            <a:stretch/>
          </p:blipFill>
          <p:spPr>
            <a:xfrm>
              <a:off x="8650800" y="3229560"/>
              <a:ext cx="1392120" cy="126360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0" name="" descr=""/>
            <p:cNvPicPr/>
            <p:nvPr/>
          </p:nvPicPr>
          <p:blipFill>
            <a:blip r:embed="rId16"/>
            <a:srcRect l="0" t="43593" r="19417" b="36465"/>
            <a:stretch/>
          </p:blipFill>
          <p:spPr>
            <a:xfrm>
              <a:off x="7179840" y="5157000"/>
              <a:ext cx="2785320" cy="419040"/>
            </a:xfrm>
            <a:prstGeom prst="rect">
              <a:avLst/>
            </a:prstGeom>
            <a:ln>
              <a:noFill/>
            </a:ln>
          </p:spPr>
        </p:pic>
        <p:pic>
          <p:nvPicPr>
            <p:cNvPr id="261" name="" descr=""/>
            <p:cNvPicPr/>
            <p:nvPr/>
          </p:nvPicPr>
          <p:blipFill>
            <a:blip r:embed="rId17"/>
            <a:srcRect l="0" t="0" r="15210" b="74574"/>
            <a:stretch/>
          </p:blipFill>
          <p:spPr>
            <a:xfrm>
              <a:off x="7406640" y="4577400"/>
              <a:ext cx="2467080" cy="450000"/>
            </a:xfrm>
            <a:prstGeom prst="rect">
              <a:avLst/>
            </a:prstGeom>
            <a:ln>
              <a:noFill/>
            </a:ln>
          </p:spPr>
        </p:pic>
        <p:sp>
          <p:nvSpPr>
            <p:cNvPr id="262" name="CustomShape 25"/>
            <p:cNvSpPr/>
            <p:nvPr/>
          </p:nvSpPr>
          <p:spPr>
            <a:xfrm>
              <a:off x="7646040" y="4177080"/>
              <a:ext cx="1186920" cy="17424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Gao, Huilin &amp; Tang, (2010) </a:t>
              </a:r>
              <a:endParaRPr b="0" lang="en-US" sz="600" spc="-1" strike="noStrike">
                <a:latin typeface="Arial"/>
              </a:endParaRPr>
            </a:p>
          </p:txBody>
        </p:sp>
        <p:sp>
          <p:nvSpPr>
            <p:cNvPr id="263" name="CustomShape 26"/>
            <p:cNvSpPr/>
            <p:nvPr/>
          </p:nvSpPr>
          <p:spPr>
            <a:xfrm>
              <a:off x="7772400" y="4499640"/>
              <a:ext cx="6709320" cy="3448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https://www.hec.usace.army.mil/confluence/rasdocs/r2dum/latest</a:t>
              </a:r>
              <a:endParaRPr b="0" lang="en-US" sz="600" spc="-1" strike="noStrike">
                <a:latin typeface="Arial"/>
              </a:endParaRPr>
            </a:p>
          </p:txBody>
        </p:sp>
      </p:grpSp>
      <p:sp>
        <p:nvSpPr>
          <p:cNvPr id="264" name="CustomShape 27"/>
          <p:cNvSpPr/>
          <p:nvPr/>
        </p:nvSpPr>
        <p:spPr>
          <a:xfrm>
            <a:off x="36000" y="2981520"/>
            <a:ext cx="3472920" cy="2651400"/>
          </a:xfrm>
          <a:prstGeom prst="rect">
            <a:avLst/>
          </a:prstGeom>
          <a:noFill/>
          <a:ln w="19080">
            <a:solidFill>
              <a:srgbClr val="ff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265" name="Group 28"/>
          <p:cNvGrpSpPr/>
          <p:nvPr/>
        </p:nvGrpSpPr>
        <p:grpSpPr>
          <a:xfrm>
            <a:off x="4418640" y="316080"/>
            <a:ext cx="1614600" cy="344160"/>
            <a:chOff x="4418640" y="316080"/>
            <a:chExt cx="1614600" cy="344160"/>
          </a:xfrm>
        </p:grpSpPr>
        <p:sp>
          <p:nvSpPr>
            <p:cNvPr id="266" name="CustomShape 29"/>
            <p:cNvSpPr/>
            <p:nvPr/>
          </p:nvSpPr>
          <p:spPr>
            <a:xfrm>
              <a:off x="4465440" y="378000"/>
              <a:ext cx="250200" cy="25020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7" name="CustomShape 30"/>
            <p:cNvSpPr/>
            <p:nvPr/>
          </p:nvSpPr>
          <p:spPr>
            <a:xfrm>
              <a:off x="5371560" y="489240"/>
              <a:ext cx="344160" cy="171000"/>
            </a:xfrm>
            <a:custGeom>
              <a:avLst/>
              <a:gdLst/>
              <a:ahLst/>
              <a:rect l="l" t="t" r="r" b="b"/>
              <a:pathLst>
                <a:path w="7904" h="3951">
                  <a:moveTo>
                    <a:pt x="1" y="0"/>
                  </a:moveTo>
                  <a:cubicBezTo>
                    <a:pt x="1" y="540"/>
                    <a:pt x="113" y="1075"/>
                    <a:pt x="327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6132" y="3951"/>
                    <a:pt x="7903" y="2178"/>
                    <a:pt x="7903" y="0"/>
                  </a:cubicBezTo>
                  <a:lnTo>
                    <a:pt x="7248" y="0"/>
                  </a:lnTo>
                  <a:cubicBezTo>
                    <a:pt x="7248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360">
              <a:solidFill>
                <a:srgbClr val="a5b7c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8" name="CustomShape 31"/>
            <p:cNvSpPr/>
            <p:nvPr/>
          </p:nvSpPr>
          <p:spPr>
            <a:xfrm>
              <a:off x="5054040" y="316080"/>
              <a:ext cx="344160" cy="171000"/>
            </a:xfrm>
            <a:custGeom>
              <a:avLst/>
              <a:gdLst/>
              <a:ahLst/>
              <a:rect l="l" t="t" r="r" b="b"/>
              <a:pathLst>
                <a:path w="7902" h="3951">
                  <a:moveTo>
                    <a:pt x="3951" y="0"/>
                  </a:moveTo>
                  <a:cubicBezTo>
                    <a:pt x="2330" y="0"/>
                    <a:pt x="935" y="982"/>
                    <a:pt x="327" y="2380"/>
                  </a:cubicBezTo>
                  <a:cubicBezTo>
                    <a:pt x="111" y="2874"/>
                    <a:pt x="0" y="3409"/>
                    <a:pt x="0" y="3951"/>
                  </a:cubicBezTo>
                  <a:lnTo>
                    <a:pt x="653" y="3951"/>
                  </a:lnTo>
                  <a:cubicBezTo>
                    <a:pt x="653" y="2135"/>
                    <a:pt x="2133" y="657"/>
                    <a:pt x="3951" y="657"/>
                  </a:cubicBezTo>
                  <a:cubicBezTo>
                    <a:pt x="5767" y="657"/>
                    <a:pt x="7246" y="2135"/>
                    <a:pt x="7246" y="3951"/>
                  </a:cubicBezTo>
                  <a:lnTo>
                    <a:pt x="7901" y="3951"/>
                  </a:lnTo>
                  <a:cubicBezTo>
                    <a:pt x="7901" y="3411"/>
                    <a:pt x="7791" y="2876"/>
                    <a:pt x="7574" y="2381"/>
                  </a:cubicBezTo>
                  <a:cubicBezTo>
                    <a:pt x="6966" y="982"/>
                    <a:pt x="5571" y="0"/>
                    <a:pt x="3951" y="0"/>
                  </a:cubicBezTo>
                  <a:close/>
                </a:path>
              </a:pathLst>
            </a:custGeom>
            <a:noFill/>
            <a:ln w="9360">
              <a:solidFill>
                <a:srgbClr val="869fb1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69" name="CustomShape 32"/>
            <p:cNvSpPr/>
            <p:nvPr/>
          </p:nvSpPr>
          <p:spPr>
            <a:xfrm>
              <a:off x="4418640" y="316080"/>
              <a:ext cx="344520" cy="171360"/>
            </a:xfrm>
            <a:custGeom>
              <a:avLst/>
              <a:gdLst/>
              <a:ahLst/>
              <a:rect l="l" t="t" r="r" b="b"/>
              <a:pathLst>
                <a:path w="7910" h="3964">
                  <a:moveTo>
                    <a:pt x="3958" y="0"/>
                  </a:moveTo>
                  <a:cubicBezTo>
                    <a:pt x="3954" y="0"/>
                    <a:pt x="3950" y="0"/>
                    <a:pt x="3946" y="0"/>
                  </a:cubicBezTo>
                  <a:cubicBezTo>
                    <a:pt x="1768" y="6"/>
                    <a:pt x="0" y="1784"/>
                    <a:pt x="6" y="3963"/>
                  </a:cubicBezTo>
                  <a:lnTo>
                    <a:pt x="661" y="3962"/>
                  </a:lnTo>
                  <a:cubicBezTo>
                    <a:pt x="657" y="2144"/>
                    <a:pt x="2131" y="661"/>
                    <a:pt x="3947" y="655"/>
                  </a:cubicBezTo>
                  <a:cubicBezTo>
                    <a:pt x="3951" y="655"/>
                    <a:pt x="3955" y="655"/>
                    <a:pt x="3959" y="655"/>
                  </a:cubicBezTo>
                  <a:cubicBezTo>
                    <a:pt x="5771" y="655"/>
                    <a:pt x="7248" y="2127"/>
                    <a:pt x="7254" y="3939"/>
                  </a:cubicBezTo>
                  <a:lnTo>
                    <a:pt x="7256" y="3939"/>
                  </a:lnTo>
                  <a:lnTo>
                    <a:pt x="7909" y="3938"/>
                  </a:lnTo>
                  <a:cubicBezTo>
                    <a:pt x="7907" y="3398"/>
                    <a:pt x="7795" y="2863"/>
                    <a:pt x="7578" y="2368"/>
                  </a:cubicBezTo>
                  <a:cubicBezTo>
                    <a:pt x="6966" y="976"/>
                    <a:pt x="5573" y="0"/>
                    <a:pt x="3958" y="0"/>
                  </a:cubicBezTo>
                  <a:close/>
                </a:path>
              </a:pathLst>
            </a:custGeom>
            <a:noFill/>
            <a:ln w="9360">
              <a:solidFill>
                <a:srgbClr val="869fb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0" name="CustomShape 33"/>
            <p:cNvSpPr/>
            <p:nvPr/>
          </p:nvSpPr>
          <p:spPr>
            <a:xfrm>
              <a:off x="4736520" y="489240"/>
              <a:ext cx="344160" cy="171000"/>
            </a:xfrm>
            <a:custGeom>
              <a:avLst/>
              <a:gdLst/>
              <a:ahLst/>
              <a:rect l="l" t="t" r="r" b="b"/>
              <a:pathLst>
                <a:path w="7904" h="3951">
                  <a:moveTo>
                    <a:pt x="1" y="0"/>
                  </a:moveTo>
                  <a:cubicBezTo>
                    <a:pt x="1" y="540"/>
                    <a:pt x="111" y="1075"/>
                    <a:pt x="328" y="1571"/>
                  </a:cubicBezTo>
                  <a:cubicBezTo>
                    <a:pt x="938" y="2971"/>
                    <a:pt x="2332" y="3951"/>
                    <a:pt x="3953" y="3951"/>
                  </a:cubicBezTo>
                  <a:cubicBezTo>
                    <a:pt x="5574" y="3951"/>
                    <a:pt x="6967" y="2971"/>
                    <a:pt x="7575" y="1573"/>
                  </a:cubicBezTo>
                  <a:cubicBezTo>
                    <a:pt x="7791" y="1076"/>
                    <a:pt x="7903" y="541"/>
                    <a:pt x="7903" y="0"/>
                  </a:cubicBezTo>
                  <a:lnTo>
                    <a:pt x="7249" y="0"/>
                  </a:lnTo>
                  <a:cubicBezTo>
                    <a:pt x="7249" y="1818"/>
                    <a:pt x="5770" y="3296"/>
                    <a:pt x="3953" y="3296"/>
                  </a:cubicBezTo>
                  <a:cubicBezTo>
                    <a:pt x="2135" y="3296"/>
                    <a:pt x="657" y="1818"/>
                    <a:pt x="657" y="0"/>
                  </a:cubicBezTo>
                  <a:close/>
                </a:path>
              </a:pathLst>
            </a:custGeom>
            <a:noFill/>
            <a:ln w="9360">
              <a:solidFill>
                <a:srgbClr val="cfd9e0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1" name="CustomShape 34"/>
            <p:cNvSpPr/>
            <p:nvPr/>
          </p:nvSpPr>
          <p:spPr>
            <a:xfrm>
              <a:off x="5688720" y="316080"/>
              <a:ext cx="344520" cy="171360"/>
            </a:xfrm>
            <a:custGeom>
              <a:avLst/>
              <a:gdLst/>
              <a:ahLst/>
              <a:rect l="l" t="t" r="r" b="b"/>
              <a:pathLst>
                <a:path w="7910" h="3964">
                  <a:moveTo>
                    <a:pt x="3959" y="0"/>
                  </a:moveTo>
                  <a:cubicBezTo>
                    <a:pt x="3955" y="0"/>
                    <a:pt x="3951" y="0"/>
                    <a:pt x="3947" y="0"/>
                  </a:cubicBezTo>
                  <a:cubicBezTo>
                    <a:pt x="1769" y="8"/>
                    <a:pt x="1" y="1786"/>
                    <a:pt x="7" y="3963"/>
                  </a:cubicBezTo>
                  <a:lnTo>
                    <a:pt x="664" y="3962"/>
                  </a:lnTo>
                  <a:cubicBezTo>
                    <a:pt x="658" y="2144"/>
                    <a:pt x="2132" y="661"/>
                    <a:pt x="3948" y="657"/>
                  </a:cubicBezTo>
                  <a:cubicBezTo>
                    <a:pt x="3952" y="657"/>
                    <a:pt x="3956" y="657"/>
                    <a:pt x="3960" y="657"/>
                  </a:cubicBezTo>
                  <a:cubicBezTo>
                    <a:pt x="5772" y="657"/>
                    <a:pt x="7249" y="2127"/>
                    <a:pt x="7255" y="3941"/>
                  </a:cubicBezTo>
                  <a:lnTo>
                    <a:pt x="7257" y="3941"/>
                  </a:lnTo>
                  <a:lnTo>
                    <a:pt x="7910" y="3939"/>
                  </a:lnTo>
                  <a:cubicBezTo>
                    <a:pt x="7908" y="3398"/>
                    <a:pt x="7796" y="2865"/>
                    <a:pt x="7578" y="2370"/>
                  </a:cubicBezTo>
                  <a:cubicBezTo>
                    <a:pt x="6967" y="976"/>
                    <a:pt x="5574" y="0"/>
                    <a:pt x="3959" y="0"/>
                  </a:cubicBezTo>
                  <a:close/>
                </a:path>
              </a:pathLst>
            </a:custGeom>
            <a:noFill/>
            <a:ln w="9360">
              <a:solidFill>
                <a:srgbClr val="667e92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2" name="CustomShape 35"/>
            <p:cNvSpPr/>
            <p:nvPr/>
          </p:nvSpPr>
          <p:spPr>
            <a:xfrm>
              <a:off x="4783320" y="343440"/>
              <a:ext cx="250200" cy="25020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3" name="CustomShape 36"/>
            <p:cNvSpPr/>
            <p:nvPr/>
          </p:nvSpPr>
          <p:spPr>
            <a:xfrm>
              <a:off x="5101560" y="378000"/>
              <a:ext cx="250200" cy="25020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4" name="CustomShape 37"/>
            <p:cNvSpPr/>
            <p:nvPr/>
          </p:nvSpPr>
          <p:spPr>
            <a:xfrm>
              <a:off x="5419440" y="343440"/>
              <a:ext cx="250200" cy="25020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275" name="CustomShape 38"/>
            <p:cNvSpPr/>
            <p:nvPr/>
          </p:nvSpPr>
          <p:spPr>
            <a:xfrm>
              <a:off x="5739120" y="378000"/>
              <a:ext cx="250200" cy="250200"/>
            </a:xfrm>
            <a:custGeom>
              <a:avLst/>
              <a:gdLst/>
              <a:ahLst/>
              <a:rect l="l" t="t" r="r" b="b"/>
              <a:pathLst>
                <a:path w="22903" h="22901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noFill/>
            <a:ln w="9360">
              <a:solidFill>
                <a:srgbClr val="d7dfe5"/>
              </a:solidFill>
              <a:round/>
            </a:ln>
          </p:spPr>
          <p:style>
            <a:lnRef idx="0"/>
            <a:fillRef idx="0"/>
            <a:effectRef idx="0"/>
            <a:fontRef idx="minor"/>
          </p:style>
        </p:sp>
      </p:grpSp>
    </p:spTree>
  </p:cSld>
  <mc:AlternateContent>
    <mc:Choice Requires="p14">
      <p:transition spd="slow" p14:dur="2000"/>
    </mc:Choice>
    <mc:Fallback>
      <p:transition spd="slow"/>
    </mc:Fallback>
  </mc:AlternateContent>
  <p:timing>
    <p:tnLst>
      <p:par>
        <p:cTn id="37" dur="indefinite" restart="never" nodeType="tmRoot">
          <p:childTnLst>
            <p:seq>
              <p:cTn id="38" dur="indefinite" nodeType="mainSeq">
                <p:childTnLst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" descr=""/>
          <p:cNvPicPr/>
          <p:nvPr/>
        </p:nvPicPr>
        <p:blipFill>
          <a:blip r:embed="rId1"/>
          <a:stretch/>
        </p:blipFill>
        <p:spPr>
          <a:xfrm>
            <a:off x="2316960" y="1536120"/>
            <a:ext cx="3564360" cy="2851200"/>
          </a:xfrm>
          <a:prstGeom prst="rect">
            <a:avLst/>
          </a:prstGeom>
          <a:ln>
            <a:noFill/>
          </a:ln>
        </p:spPr>
      </p:pic>
      <p:sp>
        <p:nvSpPr>
          <p:cNvPr id="277" name="CustomShape 1"/>
          <p:cNvSpPr/>
          <p:nvPr/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78" name="" descr=""/>
          <p:cNvPicPr/>
          <p:nvPr/>
        </p:nvPicPr>
        <p:blipFill>
          <a:blip r:embed="rId2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3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4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5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282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83" name="CustomShape 3"/>
          <p:cNvSpPr/>
          <p:nvPr/>
        </p:nvSpPr>
        <p:spPr>
          <a:xfrm>
            <a:off x="36000" y="5348160"/>
            <a:ext cx="283320" cy="28332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84" name="CustomShape 4"/>
          <p:cNvSpPr/>
          <p:nvPr/>
        </p:nvSpPr>
        <p:spPr>
          <a:xfrm>
            <a:off x="-723600" y="5339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ROS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6"/>
          <a:stretch/>
        </p:blipFill>
        <p:spPr>
          <a:xfrm>
            <a:off x="6035040" y="914400"/>
            <a:ext cx="3887280" cy="2101320"/>
          </a:xfrm>
          <a:prstGeom prst="rect">
            <a:avLst/>
          </a:prstGeom>
          <a:ln>
            <a:noFill/>
          </a:ln>
        </p:spPr>
      </p:pic>
      <p:sp>
        <p:nvSpPr>
          <p:cNvPr id="286" name="CustomShape 5"/>
          <p:cNvSpPr/>
          <p:nvPr/>
        </p:nvSpPr>
        <p:spPr>
          <a:xfrm>
            <a:off x="2560320" y="177120"/>
            <a:ext cx="5484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LA LLUVIA SOBRE NIEVE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287" name="CustomShape 6"/>
          <p:cNvSpPr/>
          <p:nvPr/>
        </p:nvSpPr>
        <p:spPr>
          <a:xfrm>
            <a:off x="7040880" y="2024280"/>
            <a:ext cx="1055160" cy="3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Adaptado de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Minder et al. (2011)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288" name="CustomShape 7"/>
          <p:cNvSpPr/>
          <p:nvPr/>
        </p:nvSpPr>
        <p:spPr>
          <a:xfrm>
            <a:off x="254880" y="933840"/>
            <a:ext cx="4295880" cy="64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La lluvia sobre nieve (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ROS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) ocurre cuando una tormenta precipita agua líquida sobre un manto de nieve preexistente.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89" name="" descr=""/>
          <p:cNvPicPr/>
          <p:nvPr/>
        </p:nvPicPr>
        <p:blipFill>
          <a:blip r:embed="rId7"/>
          <a:stretch/>
        </p:blipFill>
        <p:spPr>
          <a:xfrm>
            <a:off x="822960" y="5148720"/>
            <a:ext cx="4805640" cy="407880"/>
          </a:xfrm>
          <a:prstGeom prst="rect">
            <a:avLst/>
          </a:prstGeom>
          <a:ln>
            <a:noFill/>
          </a:ln>
        </p:spPr>
      </p:pic>
      <p:grpSp>
        <p:nvGrpSpPr>
          <p:cNvPr id="290" name="Group 8"/>
          <p:cNvGrpSpPr/>
          <p:nvPr/>
        </p:nvGrpSpPr>
        <p:grpSpPr>
          <a:xfrm>
            <a:off x="7286040" y="3109320"/>
            <a:ext cx="2130480" cy="2403360"/>
            <a:chOff x="7286040" y="3109320"/>
            <a:chExt cx="2130480" cy="2403360"/>
          </a:xfrm>
        </p:grpSpPr>
        <p:pic>
          <p:nvPicPr>
            <p:cNvPr id="291" name="" descr=""/>
            <p:cNvPicPr/>
            <p:nvPr/>
          </p:nvPicPr>
          <p:blipFill>
            <a:blip r:embed="rId8"/>
            <a:srcRect l="0" t="0" r="0" b="9"/>
            <a:stretch/>
          </p:blipFill>
          <p:spPr>
            <a:xfrm>
              <a:off x="7286040" y="3109320"/>
              <a:ext cx="2130480" cy="2283840"/>
            </a:xfrm>
            <a:prstGeom prst="rect">
              <a:avLst/>
            </a:prstGeom>
            <a:ln>
              <a:noFill/>
            </a:ln>
          </p:spPr>
        </p:pic>
        <p:sp>
          <p:nvSpPr>
            <p:cNvPr id="292" name="CustomShape 9"/>
            <p:cNvSpPr/>
            <p:nvPr/>
          </p:nvSpPr>
          <p:spPr>
            <a:xfrm>
              <a:off x="7286040" y="5195160"/>
              <a:ext cx="1588680" cy="3175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lIns="90000" rIns="90000" tIns="45000" bIns="45000">
              <a:noAutofit/>
            </a:bodyPr>
            <a:p>
              <a:pPr>
                <a:lnSpc>
                  <a:spcPct val="100000"/>
                </a:lnSpc>
              </a:pPr>
              <a:r>
                <a:rPr b="0" lang="en-US" sz="6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https://cryo-tools.org/tools/cosipy/</a:t>
              </a:r>
              <a:endParaRPr b="0" lang="en-US" sz="600" spc="-1" strike="noStrike">
                <a:latin typeface="Arial"/>
              </a:endParaRPr>
            </a:p>
          </p:txBody>
        </p:sp>
      </p:grpSp>
      <p:pic>
        <p:nvPicPr>
          <p:cNvPr id="293" name="" descr=""/>
          <p:cNvPicPr/>
          <p:nvPr/>
        </p:nvPicPr>
        <p:blipFill>
          <a:blip r:embed="rId9"/>
          <a:stretch/>
        </p:blipFill>
        <p:spPr>
          <a:xfrm>
            <a:off x="1825920" y="4591440"/>
            <a:ext cx="2731680" cy="307800"/>
          </a:xfrm>
          <a:prstGeom prst="rect">
            <a:avLst/>
          </a:prstGeom>
          <a:ln>
            <a:noFill/>
          </a:ln>
        </p:spPr>
      </p:pic>
      <p:sp>
        <p:nvSpPr>
          <p:cNvPr id="294" name="Line 10"/>
          <p:cNvSpPr/>
          <p:nvPr/>
        </p:nvSpPr>
        <p:spPr>
          <a:xfrm>
            <a:off x="4663440" y="4754880"/>
            <a:ext cx="137160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Line 11"/>
          <p:cNvSpPr/>
          <p:nvPr/>
        </p:nvSpPr>
        <p:spPr>
          <a:xfrm flipV="1">
            <a:off x="6035040" y="4754880"/>
            <a:ext cx="0" cy="64008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6" name="Line 12"/>
          <p:cNvSpPr/>
          <p:nvPr/>
        </p:nvSpPr>
        <p:spPr>
          <a:xfrm flipH="1">
            <a:off x="5630400" y="5394960"/>
            <a:ext cx="404640" cy="0"/>
          </a:xfrm>
          <a:prstGeom prst="line">
            <a:avLst/>
          </a:prstGeom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97" name="CustomShape 13"/>
          <p:cNvSpPr/>
          <p:nvPr/>
        </p:nvSpPr>
        <p:spPr>
          <a:xfrm>
            <a:off x="274320" y="2011680"/>
            <a:ext cx="1644120" cy="164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Esto constituye un riesgo de crecidas ya que el volumen de agua disponible para generar escorrentía es mayor.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CustomShape 1"/>
          <p:cNvSpPr/>
          <p:nvPr/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9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303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4" name="CustomShape 3"/>
          <p:cNvSpPr/>
          <p:nvPr/>
        </p:nvSpPr>
        <p:spPr>
          <a:xfrm>
            <a:off x="36000" y="5348160"/>
            <a:ext cx="283320" cy="28332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05" name="CustomShape 4"/>
          <p:cNvSpPr/>
          <p:nvPr/>
        </p:nvSpPr>
        <p:spPr>
          <a:xfrm>
            <a:off x="-723600" y="5339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ROS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06" name="CustomShape 5"/>
          <p:cNvSpPr/>
          <p:nvPr/>
        </p:nvSpPr>
        <p:spPr>
          <a:xfrm>
            <a:off x="2560320" y="177120"/>
            <a:ext cx="5484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ROS EN EL MUNDO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5"/>
          <a:stretch/>
        </p:blipFill>
        <p:spPr>
          <a:xfrm>
            <a:off x="-76320" y="966960"/>
            <a:ext cx="5910120" cy="198000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6"/>
          <a:stretch/>
        </p:blipFill>
        <p:spPr>
          <a:xfrm>
            <a:off x="185760" y="3117600"/>
            <a:ext cx="5064480" cy="2184120"/>
          </a:xfrm>
          <a:prstGeom prst="rect">
            <a:avLst/>
          </a:prstGeom>
          <a:ln>
            <a:noFill/>
          </a:ln>
        </p:spPr>
      </p:pic>
      <p:pic>
        <p:nvPicPr>
          <p:cNvPr id="309" name="" descr=""/>
          <p:cNvPicPr/>
          <p:nvPr/>
        </p:nvPicPr>
        <p:blipFill>
          <a:blip r:embed="rId7"/>
          <a:stretch/>
        </p:blipFill>
        <p:spPr>
          <a:xfrm>
            <a:off x="5486400" y="3798720"/>
            <a:ext cx="4570200" cy="1827720"/>
          </a:xfrm>
          <a:prstGeom prst="rect">
            <a:avLst/>
          </a:prstGeom>
          <a:ln>
            <a:noFill/>
          </a:ln>
        </p:spPr>
      </p:pic>
      <p:sp>
        <p:nvSpPr>
          <p:cNvPr id="310" name="CustomShape 6"/>
          <p:cNvSpPr/>
          <p:nvPr/>
        </p:nvSpPr>
        <p:spPr>
          <a:xfrm>
            <a:off x="1465200" y="2932920"/>
            <a:ext cx="1274760" cy="2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Musselman et al. (2018)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11" name="CustomShape 7"/>
          <p:cNvSpPr/>
          <p:nvPr/>
        </p:nvSpPr>
        <p:spPr>
          <a:xfrm>
            <a:off x="5120640" y="5212080"/>
            <a:ext cx="831240" cy="2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Li et al. (2019)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8"/>
          <a:stretch/>
        </p:blipFill>
        <p:spPr>
          <a:xfrm>
            <a:off x="5852160" y="880920"/>
            <a:ext cx="3838680" cy="3010680"/>
          </a:xfrm>
          <a:prstGeom prst="rect">
            <a:avLst/>
          </a:prstGeom>
          <a:ln>
            <a:noFill/>
          </a:ln>
        </p:spPr>
      </p:pic>
      <p:sp>
        <p:nvSpPr>
          <p:cNvPr id="313" name="CustomShape 8"/>
          <p:cNvSpPr/>
          <p:nvPr/>
        </p:nvSpPr>
        <p:spPr>
          <a:xfrm>
            <a:off x="7518600" y="1636920"/>
            <a:ext cx="1210680" cy="2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Freudiger, et al. (2014)</a:t>
            </a:r>
            <a:endParaRPr b="0" lang="en-US" sz="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" descr=""/>
          <p:cNvPicPr/>
          <p:nvPr/>
        </p:nvPicPr>
        <p:blipFill>
          <a:blip r:embed="rId1"/>
          <a:srcRect l="0" t="78788" r="81194" b="0"/>
          <a:stretch/>
        </p:blipFill>
        <p:spPr>
          <a:xfrm>
            <a:off x="2926440" y="4115160"/>
            <a:ext cx="912240" cy="729720"/>
          </a:xfrm>
          <a:prstGeom prst="rect">
            <a:avLst/>
          </a:prstGeom>
          <a:ln>
            <a:noFill/>
          </a:ln>
        </p:spPr>
      </p:pic>
      <p:sp>
        <p:nvSpPr>
          <p:cNvPr id="315" name="CustomShape 1"/>
          <p:cNvSpPr/>
          <p:nvPr/>
        </p:nvSpPr>
        <p:spPr>
          <a:xfrm>
            <a:off x="3365640" y="384552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6" name="" descr=""/>
          <p:cNvPicPr/>
          <p:nvPr/>
        </p:nvPicPr>
        <p:blipFill>
          <a:blip r:embed="rId2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317" name="" descr=""/>
          <p:cNvPicPr/>
          <p:nvPr/>
        </p:nvPicPr>
        <p:blipFill>
          <a:blip r:embed="rId3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318" name="" descr=""/>
          <p:cNvPicPr/>
          <p:nvPr/>
        </p:nvPicPr>
        <p:blipFill>
          <a:blip r:embed="rId4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319" name="" descr=""/>
          <p:cNvPicPr/>
          <p:nvPr/>
        </p:nvPicPr>
        <p:blipFill>
          <a:blip r:embed="rId5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320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1" name="CustomShape 3"/>
          <p:cNvSpPr/>
          <p:nvPr/>
        </p:nvSpPr>
        <p:spPr>
          <a:xfrm>
            <a:off x="36000" y="5348160"/>
            <a:ext cx="283320" cy="283320"/>
          </a:xfrm>
          <a:custGeom>
            <a:avLst/>
            <a:gdLst/>
            <a:ahLst/>
            <a:rect l="l" t="t" r="r" b="b"/>
            <a:pathLst>
              <a:path w="12067" h="12068">
                <a:moveTo>
                  <a:pt x="5955" y="1104"/>
                </a:moveTo>
                <a:lnTo>
                  <a:pt x="6270" y="1734"/>
                </a:lnTo>
                <a:lnTo>
                  <a:pt x="5955" y="2364"/>
                </a:lnTo>
                <a:lnTo>
                  <a:pt x="5640" y="1734"/>
                </a:lnTo>
                <a:lnTo>
                  <a:pt x="5955" y="1104"/>
                </a:lnTo>
                <a:close/>
                <a:moveTo>
                  <a:pt x="9420" y="2521"/>
                </a:moveTo>
                <a:lnTo>
                  <a:pt x="9168" y="3183"/>
                </a:lnTo>
                <a:lnTo>
                  <a:pt x="8507" y="3435"/>
                </a:lnTo>
                <a:lnTo>
                  <a:pt x="8759" y="2773"/>
                </a:lnTo>
                <a:lnTo>
                  <a:pt x="9420" y="2521"/>
                </a:lnTo>
                <a:close/>
                <a:moveTo>
                  <a:pt x="2489" y="2553"/>
                </a:moveTo>
                <a:lnTo>
                  <a:pt x="3151" y="2805"/>
                </a:lnTo>
                <a:lnTo>
                  <a:pt x="3403" y="3466"/>
                </a:lnTo>
                <a:lnTo>
                  <a:pt x="2710" y="3246"/>
                </a:lnTo>
                <a:lnTo>
                  <a:pt x="2489" y="2553"/>
                </a:lnTo>
                <a:close/>
                <a:moveTo>
                  <a:pt x="4663" y="2931"/>
                </a:moveTo>
                <a:lnTo>
                  <a:pt x="5608" y="3403"/>
                </a:lnTo>
                <a:lnTo>
                  <a:pt x="5608" y="4254"/>
                </a:lnTo>
                <a:cubicBezTo>
                  <a:pt x="5356" y="4286"/>
                  <a:pt x="5167" y="4380"/>
                  <a:pt x="4978" y="4538"/>
                </a:cubicBezTo>
                <a:lnTo>
                  <a:pt x="4348" y="3908"/>
                </a:lnTo>
                <a:lnTo>
                  <a:pt x="4663" y="2931"/>
                </a:lnTo>
                <a:close/>
                <a:moveTo>
                  <a:pt x="7246" y="2931"/>
                </a:moveTo>
                <a:lnTo>
                  <a:pt x="7561" y="3908"/>
                </a:lnTo>
                <a:lnTo>
                  <a:pt x="6931" y="4538"/>
                </a:lnTo>
                <a:cubicBezTo>
                  <a:pt x="6742" y="4412"/>
                  <a:pt x="6553" y="4349"/>
                  <a:pt x="6301" y="4254"/>
                </a:cubicBezTo>
                <a:lnTo>
                  <a:pt x="6301" y="3403"/>
                </a:lnTo>
                <a:lnTo>
                  <a:pt x="7246" y="2931"/>
                </a:lnTo>
                <a:close/>
                <a:moveTo>
                  <a:pt x="3812" y="4412"/>
                </a:moveTo>
                <a:lnTo>
                  <a:pt x="4442" y="5042"/>
                </a:lnTo>
                <a:cubicBezTo>
                  <a:pt x="4348" y="5231"/>
                  <a:pt x="4253" y="5451"/>
                  <a:pt x="4190" y="5672"/>
                </a:cubicBezTo>
                <a:lnTo>
                  <a:pt x="3308" y="5672"/>
                </a:lnTo>
                <a:lnTo>
                  <a:pt x="2836" y="4727"/>
                </a:lnTo>
                <a:lnTo>
                  <a:pt x="3812" y="4412"/>
                </a:lnTo>
                <a:close/>
                <a:moveTo>
                  <a:pt x="8034" y="4412"/>
                </a:moveTo>
                <a:lnTo>
                  <a:pt x="9011" y="4727"/>
                </a:lnTo>
                <a:lnTo>
                  <a:pt x="8538" y="5672"/>
                </a:lnTo>
                <a:lnTo>
                  <a:pt x="7687" y="5672"/>
                </a:lnTo>
                <a:cubicBezTo>
                  <a:pt x="7656" y="5451"/>
                  <a:pt x="7561" y="5231"/>
                  <a:pt x="7404" y="5042"/>
                </a:cubicBezTo>
                <a:lnTo>
                  <a:pt x="8034" y="4412"/>
                </a:lnTo>
                <a:close/>
                <a:moveTo>
                  <a:pt x="1670" y="5703"/>
                </a:moveTo>
                <a:lnTo>
                  <a:pt x="2300" y="6018"/>
                </a:lnTo>
                <a:lnTo>
                  <a:pt x="1670" y="6333"/>
                </a:lnTo>
                <a:lnTo>
                  <a:pt x="1040" y="6018"/>
                </a:lnTo>
                <a:lnTo>
                  <a:pt x="1670" y="5703"/>
                </a:lnTo>
                <a:close/>
                <a:moveTo>
                  <a:pt x="10239" y="5703"/>
                </a:moveTo>
                <a:lnTo>
                  <a:pt x="10869" y="6018"/>
                </a:lnTo>
                <a:lnTo>
                  <a:pt x="10239" y="6333"/>
                </a:lnTo>
                <a:lnTo>
                  <a:pt x="9609" y="6018"/>
                </a:lnTo>
                <a:lnTo>
                  <a:pt x="10239" y="5703"/>
                </a:lnTo>
                <a:close/>
                <a:moveTo>
                  <a:pt x="5955" y="4979"/>
                </a:moveTo>
                <a:cubicBezTo>
                  <a:pt x="6553" y="4979"/>
                  <a:pt x="7026" y="5451"/>
                  <a:pt x="7026" y="6018"/>
                </a:cubicBezTo>
                <a:cubicBezTo>
                  <a:pt x="7026" y="6617"/>
                  <a:pt x="6553" y="7089"/>
                  <a:pt x="5955" y="7089"/>
                </a:cubicBezTo>
                <a:cubicBezTo>
                  <a:pt x="5356" y="7089"/>
                  <a:pt x="4884" y="6617"/>
                  <a:pt x="4884" y="6018"/>
                </a:cubicBezTo>
                <a:cubicBezTo>
                  <a:pt x="4884" y="5451"/>
                  <a:pt x="5356" y="4979"/>
                  <a:pt x="5955" y="4979"/>
                </a:cubicBezTo>
                <a:close/>
                <a:moveTo>
                  <a:pt x="4222" y="6365"/>
                </a:moveTo>
                <a:lnTo>
                  <a:pt x="4222" y="6396"/>
                </a:lnTo>
                <a:cubicBezTo>
                  <a:pt x="4253" y="6617"/>
                  <a:pt x="4348" y="6806"/>
                  <a:pt x="4505" y="7026"/>
                </a:cubicBezTo>
                <a:lnTo>
                  <a:pt x="3875" y="7657"/>
                </a:lnTo>
                <a:lnTo>
                  <a:pt x="2867" y="7310"/>
                </a:lnTo>
                <a:lnTo>
                  <a:pt x="3340" y="6365"/>
                </a:lnTo>
                <a:close/>
                <a:moveTo>
                  <a:pt x="8601" y="6396"/>
                </a:moveTo>
                <a:lnTo>
                  <a:pt x="9074" y="7342"/>
                </a:lnTo>
                <a:lnTo>
                  <a:pt x="8066" y="7657"/>
                </a:lnTo>
                <a:lnTo>
                  <a:pt x="7435" y="7026"/>
                </a:lnTo>
                <a:cubicBezTo>
                  <a:pt x="7561" y="6806"/>
                  <a:pt x="7656" y="6617"/>
                  <a:pt x="7719" y="6396"/>
                </a:cubicBezTo>
                <a:close/>
                <a:moveTo>
                  <a:pt x="4978" y="7531"/>
                </a:moveTo>
                <a:cubicBezTo>
                  <a:pt x="5167" y="7657"/>
                  <a:pt x="5356" y="7720"/>
                  <a:pt x="5608" y="7814"/>
                </a:cubicBezTo>
                <a:lnTo>
                  <a:pt x="5608" y="8665"/>
                </a:lnTo>
                <a:lnTo>
                  <a:pt x="4663" y="9137"/>
                </a:lnTo>
                <a:lnTo>
                  <a:pt x="4348" y="8161"/>
                </a:lnTo>
                <a:lnTo>
                  <a:pt x="4978" y="7531"/>
                </a:lnTo>
                <a:close/>
                <a:moveTo>
                  <a:pt x="6931" y="7531"/>
                </a:moveTo>
                <a:lnTo>
                  <a:pt x="7561" y="8161"/>
                </a:lnTo>
                <a:lnTo>
                  <a:pt x="7246" y="9137"/>
                </a:lnTo>
                <a:lnTo>
                  <a:pt x="6301" y="8665"/>
                </a:lnTo>
                <a:lnTo>
                  <a:pt x="6301" y="7814"/>
                </a:lnTo>
                <a:cubicBezTo>
                  <a:pt x="6553" y="7751"/>
                  <a:pt x="6742" y="7688"/>
                  <a:pt x="6931" y="7531"/>
                </a:cubicBezTo>
                <a:close/>
                <a:moveTo>
                  <a:pt x="8507" y="8602"/>
                </a:moveTo>
                <a:lnTo>
                  <a:pt x="9168" y="8822"/>
                </a:lnTo>
                <a:lnTo>
                  <a:pt x="9420" y="9484"/>
                </a:lnTo>
                <a:lnTo>
                  <a:pt x="8759" y="9263"/>
                </a:lnTo>
                <a:lnTo>
                  <a:pt x="8507" y="8602"/>
                </a:lnTo>
                <a:close/>
                <a:moveTo>
                  <a:pt x="3403" y="8633"/>
                </a:moveTo>
                <a:lnTo>
                  <a:pt x="3151" y="9295"/>
                </a:lnTo>
                <a:lnTo>
                  <a:pt x="2489" y="9547"/>
                </a:lnTo>
                <a:lnTo>
                  <a:pt x="2710" y="8854"/>
                </a:lnTo>
                <a:lnTo>
                  <a:pt x="3403" y="8633"/>
                </a:lnTo>
                <a:close/>
                <a:moveTo>
                  <a:pt x="5955" y="9704"/>
                </a:moveTo>
                <a:lnTo>
                  <a:pt x="6270" y="10334"/>
                </a:lnTo>
                <a:lnTo>
                  <a:pt x="5955" y="10965"/>
                </a:lnTo>
                <a:lnTo>
                  <a:pt x="5640" y="10334"/>
                </a:lnTo>
                <a:lnTo>
                  <a:pt x="5955" y="9704"/>
                </a:lnTo>
                <a:close/>
                <a:moveTo>
                  <a:pt x="6018" y="1"/>
                </a:moveTo>
                <a:cubicBezTo>
                  <a:pt x="5923" y="1"/>
                  <a:pt x="5766" y="95"/>
                  <a:pt x="5703" y="190"/>
                </a:cubicBezTo>
                <a:lnTo>
                  <a:pt x="5010" y="1671"/>
                </a:lnTo>
                <a:cubicBezTo>
                  <a:pt x="4978" y="1765"/>
                  <a:pt x="4978" y="1891"/>
                  <a:pt x="5010" y="1986"/>
                </a:cubicBezTo>
                <a:lnTo>
                  <a:pt x="5230" y="2458"/>
                </a:lnTo>
                <a:lnTo>
                  <a:pt x="4758" y="2206"/>
                </a:lnTo>
                <a:cubicBezTo>
                  <a:pt x="4710" y="2190"/>
                  <a:pt x="4655" y="2183"/>
                  <a:pt x="4596" y="2183"/>
                </a:cubicBezTo>
                <a:cubicBezTo>
                  <a:pt x="4537" y="2183"/>
                  <a:pt x="4474" y="2190"/>
                  <a:pt x="4411" y="2206"/>
                </a:cubicBezTo>
                <a:cubicBezTo>
                  <a:pt x="4285" y="2238"/>
                  <a:pt x="4222" y="2332"/>
                  <a:pt x="4190" y="2458"/>
                </a:cubicBezTo>
                <a:lnTo>
                  <a:pt x="4033" y="2962"/>
                </a:lnTo>
                <a:lnTo>
                  <a:pt x="3875" y="2458"/>
                </a:lnTo>
                <a:cubicBezTo>
                  <a:pt x="3812" y="2332"/>
                  <a:pt x="3749" y="2238"/>
                  <a:pt x="3623" y="2206"/>
                </a:cubicBezTo>
                <a:lnTo>
                  <a:pt x="2143" y="1702"/>
                </a:lnTo>
                <a:cubicBezTo>
                  <a:pt x="2109" y="1694"/>
                  <a:pt x="2073" y="1690"/>
                  <a:pt x="2036" y="1690"/>
                </a:cubicBezTo>
                <a:cubicBezTo>
                  <a:pt x="1937" y="1690"/>
                  <a:pt x="1834" y="1719"/>
                  <a:pt x="1765" y="1765"/>
                </a:cubicBezTo>
                <a:cubicBezTo>
                  <a:pt x="1702" y="1860"/>
                  <a:pt x="1670" y="2017"/>
                  <a:pt x="1702" y="2143"/>
                </a:cubicBezTo>
                <a:lnTo>
                  <a:pt x="2206" y="3624"/>
                </a:lnTo>
                <a:cubicBezTo>
                  <a:pt x="2237" y="3750"/>
                  <a:pt x="2332" y="3813"/>
                  <a:pt x="2458" y="3876"/>
                </a:cubicBezTo>
                <a:lnTo>
                  <a:pt x="2962" y="4034"/>
                </a:lnTo>
                <a:lnTo>
                  <a:pt x="2458" y="4191"/>
                </a:lnTo>
                <a:cubicBezTo>
                  <a:pt x="2332" y="4223"/>
                  <a:pt x="2237" y="4286"/>
                  <a:pt x="2206" y="4412"/>
                </a:cubicBezTo>
                <a:cubicBezTo>
                  <a:pt x="2174" y="4538"/>
                  <a:pt x="2143" y="4664"/>
                  <a:pt x="2206" y="4758"/>
                </a:cubicBezTo>
                <a:lnTo>
                  <a:pt x="2458" y="5231"/>
                </a:lnTo>
                <a:lnTo>
                  <a:pt x="1985" y="5010"/>
                </a:lnTo>
                <a:cubicBezTo>
                  <a:pt x="1922" y="4994"/>
                  <a:pt x="1859" y="4987"/>
                  <a:pt x="1804" y="4987"/>
                </a:cubicBezTo>
                <a:cubicBezTo>
                  <a:pt x="1749" y="4987"/>
                  <a:pt x="1702" y="4994"/>
                  <a:pt x="1670" y="5010"/>
                </a:cubicBezTo>
                <a:lnTo>
                  <a:pt x="189" y="5703"/>
                </a:lnTo>
                <a:cubicBezTo>
                  <a:pt x="95" y="5798"/>
                  <a:pt x="0" y="5924"/>
                  <a:pt x="0" y="6018"/>
                </a:cubicBezTo>
                <a:cubicBezTo>
                  <a:pt x="0" y="6144"/>
                  <a:pt x="95" y="6302"/>
                  <a:pt x="189" y="6333"/>
                </a:cubicBezTo>
                <a:lnTo>
                  <a:pt x="1670" y="7058"/>
                </a:lnTo>
                <a:cubicBezTo>
                  <a:pt x="1717" y="7074"/>
                  <a:pt x="1772" y="7082"/>
                  <a:pt x="1828" y="7082"/>
                </a:cubicBezTo>
                <a:cubicBezTo>
                  <a:pt x="1883" y="7082"/>
                  <a:pt x="1938" y="7074"/>
                  <a:pt x="1985" y="7058"/>
                </a:cubicBezTo>
                <a:lnTo>
                  <a:pt x="2458" y="6806"/>
                </a:lnTo>
                <a:lnTo>
                  <a:pt x="2206" y="7279"/>
                </a:lnTo>
                <a:cubicBezTo>
                  <a:pt x="2174" y="7405"/>
                  <a:pt x="2174" y="7531"/>
                  <a:pt x="2206" y="7657"/>
                </a:cubicBezTo>
                <a:cubicBezTo>
                  <a:pt x="2237" y="7751"/>
                  <a:pt x="2332" y="7846"/>
                  <a:pt x="2458" y="7877"/>
                </a:cubicBezTo>
                <a:lnTo>
                  <a:pt x="2962" y="8035"/>
                </a:lnTo>
                <a:lnTo>
                  <a:pt x="2458" y="8192"/>
                </a:lnTo>
                <a:cubicBezTo>
                  <a:pt x="2332" y="8224"/>
                  <a:pt x="2237" y="8318"/>
                  <a:pt x="2206" y="8444"/>
                </a:cubicBezTo>
                <a:lnTo>
                  <a:pt x="1702" y="9925"/>
                </a:lnTo>
                <a:cubicBezTo>
                  <a:pt x="1623" y="10161"/>
                  <a:pt x="1784" y="10397"/>
                  <a:pt x="2004" y="10397"/>
                </a:cubicBezTo>
                <a:cubicBezTo>
                  <a:pt x="2048" y="10397"/>
                  <a:pt x="2095" y="10387"/>
                  <a:pt x="2143" y="10366"/>
                </a:cubicBezTo>
                <a:lnTo>
                  <a:pt x="3623" y="9862"/>
                </a:lnTo>
                <a:cubicBezTo>
                  <a:pt x="3749" y="9799"/>
                  <a:pt x="3812" y="9736"/>
                  <a:pt x="3875" y="9610"/>
                </a:cubicBezTo>
                <a:lnTo>
                  <a:pt x="4033" y="9106"/>
                </a:lnTo>
                <a:lnTo>
                  <a:pt x="4190" y="9610"/>
                </a:lnTo>
                <a:cubicBezTo>
                  <a:pt x="4222" y="9736"/>
                  <a:pt x="4285" y="9799"/>
                  <a:pt x="4411" y="9862"/>
                </a:cubicBezTo>
                <a:cubicBezTo>
                  <a:pt x="4484" y="9880"/>
                  <a:pt x="4556" y="9898"/>
                  <a:pt x="4623" y="9898"/>
                </a:cubicBezTo>
                <a:cubicBezTo>
                  <a:pt x="4672" y="9898"/>
                  <a:pt x="4718" y="9889"/>
                  <a:pt x="4758" y="9862"/>
                </a:cubicBezTo>
                <a:lnTo>
                  <a:pt x="5230" y="9610"/>
                </a:lnTo>
                <a:lnTo>
                  <a:pt x="5010" y="10082"/>
                </a:lnTo>
                <a:cubicBezTo>
                  <a:pt x="4978" y="10208"/>
                  <a:pt x="4978" y="10334"/>
                  <a:pt x="5010" y="10398"/>
                </a:cubicBezTo>
                <a:lnTo>
                  <a:pt x="5703" y="11847"/>
                </a:lnTo>
                <a:cubicBezTo>
                  <a:pt x="5797" y="11973"/>
                  <a:pt x="5923" y="12067"/>
                  <a:pt x="6018" y="12067"/>
                </a:cubicBezTo>
                <a:cubicBezTo>
                  <a:pt x="6144" y="12067"/>
                  <a:pt x="6301" y="11973"/>
                  <a:pt x="6333" y="11847"/>
                </a:cubicBezTo>
                <a:lnTo>
                  <a:pt x="7057" y="10398"/>
                </a:lnTo>
                <a:cubicBezTo>
                  <a:pt x="7089" y="10271"/>
                  <a:pt x="7089" y="10177"/>
                  <a:pt x="7057" y="10082"/>
                </a:cubicBezTo>
                <a:lnTo>
                  <a:pt x="6805" y="9610"/>
                </a:lnTo>
                <a:lnTo>
                  <a:pt x="7278" y="9862"/>
                </a:lnTo>
                <a:cubicBezTo>
                  <a:pt x="7341" y="9878"/>
                  <a:pt x="7404" y="9886"/>
                  <a:pt x="7467" y="9886"/>
                </a:cubicBezTo>
                <a:cubicBezTo>
                  <a:pt x="7530" y="9886"/>
                  <a:pt x="7593" y="9878"/>
                  <a:pt x="7656" y="9862"/>
                </a:cubicBezTo>
                <a:cubicBezTo>
                  <a:pt x="7750" y="9799"/>
                  <a:pt x="7845" y="9736"/>
                  <a:pt x="7877" y="9610"/>
                </a:cubicBezTo>
                <a:lnTo>
                  <a:pt x="8034" y="9106"/>
                </a:lnTo>
                <a:lnTo>
                  <a:pt x="8192" y="9610"/>
                </a:lnTo>
                <a:cubicBezTo>
                  <a:pt x="8223" y="9736"/>
                  <a:pt x="8318" y="9799"/>
                  <a:pt x="8444" y="9862"/>
                </a:cubicBezTo>
                <a:lnTo>
                  <a:pt x="9924" y="10366"/>
                </a:lnTo>
                <a:cubicBezTo>
                  <a:pt x="9957" y="10373"/>
                  <a:pt x="9990" y="10377"/>
                  <a:pt x="10023" y="10377"/>
                </a:cubicBezTo>
                <a:cubicBezTo>
                  <a:pt x="10268" y="10377"/>
                  <a:pt x="10477" y="10175"/>
                  <a:pt x="10365" y="9925"/>
                </a:cubicBezTo>
                <a:lnTo>
                  <a:pt x="9861" y="8444"/>
                </a:lnTo>
                <a:cubicBezTo>
                  <a:pt x="9798" y="8318"/>
                  <a:pt x="9735" y="8224"/>
                  <a:pt x="9609" y="8192"/>
                </a:cubicBezTo>
                <a:lnTo>
                  <a:pt x="9105" y="8035"/>
                </a:lnTo>
                <a:lnTo>
                  <a:pt x="9609" y="7877"/>
                </a:lnTo>
                <a:cubicBezTo>
                  <a:pt x="9735" y="7846"/>
                  <a:pt x="9798" y="7751"/>
                  <a:pt x="9861" y="7657"/>
                </a:cubicBezTo>
                <a:cubicBezTo>
                  <a:pt x="9893" y="7531"/>
                  <a:pt x="9924" y="7405"/>
                  <a:pt x="9861" y="7279"/>
                </a:cubicBezTo>
                <a:lnTo>
                  <a:pt x="9609" y="6806"/>
                </a:lnTo>
                <a:lnTo>
                  <a:pt x="10082" y="7058"/>
                </a:lnTo>
                <a:cubicBezTo>
                  <a:pt x="10145" y="7074"/>
                  <a:pt x="10208" y="7082"/>
                  <a:pt x="10263" y="7082"/>
                </a:cubicBezTo>
                <a:cubicBezTo>
                  <a:pt x="10318" y="7082"/>
                  <a:pt x="10365" y="7074"/>
                  <a:pt x="10397" y="7058"/>
                </a:cubicBezTo>
                <a:lnTo>
                  <a:pt x="11846" y="6333"/>
                </a:lnTo>
                <a:cubicBezTo>
                  <a:pt x="11972" y="6270"/>
                  <a:pt x="12067" y="6144"/>
                  <a:pt x="12067" y="6018"/>
                </a:cubicBezTo>
                <a:cubicBezTo>
                  <a:pt x="12067" y="5924"/>
                  <a:pt x="11972" y="5766"/>
                  <a:pt x="11846" y="5703"/>
                </a:cubicBezTo>
                <a:lnTo>
                  <a:pt x="10397" y="5010"/>
                </a:lnTo>
                <a:cubicBezTo>
                  <a:pt x="10334" y="4994"/>
                  <a:pt x="10279" y="4987"/>
                  <a:pt x="10228" y="4987"/>
                </a:cubicBezTo>
                <a:cubicBezTo>
                  <a:pt x="10176" y="4987"/>
                  <a:pt x="10129" y="4994"/>
                  <a:pt x="10082" y="5010"/>
                </a:cubicBezTo>
                <a:lnTo>
                  <a:pt x="9609" y="5231"/>
                </a:lnTo>
                <a:lnTo>
                  <a:pt x="9861" y="4758"/>
                </a:lnTo>
                <a:cubicBezTo>
                  <a:pt x="9893" y="4664"/>
                  <a:pt x="9893" y="4538"/>
                  <a:pt x="9861" y="4412"/>
                </a:cubicBezTo>
                <a:cubicBezTo>
                  <a:pt x="9798" y="4286"/>
                  <a:pt x="9735" y="4223"/>
                  <a:pt x="9609" y="4191"/>
                </a:cubicBezTo>
                <a:lnTo>
                  <a:pt x="9105" y="4034"/>
                </a:lnTo>
                <a:lnTo>
                  <a:pt x="9609" y="3876"/>
                </a:lnTo>
                <a:cubicBezTo>
                  <a:pt x="9735" y="3813"/>
                  <a:pt x="9798" y="3750"/>
                  <a:pt x="9861" y="3624"/>
                </a:cubicBezTo>
                <a:lnTo>
                  <a:pt x="10365" y="2143"/>
                </a:lnTo>
                <a:cubicBezTo>
                  <a:pt x="10397" y="2017"/>
                  <a:pt x="10365" y="1860"/>
                  <a:pt x="10271" y="1765"/>
                </a:cubicBezTo>
                <a:cubicBezTo>
                  <a:pt x="10226" y="1721"/>
                  <a:pt x="10135" y="1676"/>
                  <a:pt x="10040" y="1676"/>
                </a:cubicBezTo>
                <a:cubicBezTo>
                  <a:pt x="10001" y="1676"/>
                  <a:pt x="9961" y="1684"/>
                  <a:pt x="9924" y="1702"/>
                </a:cubicBezTo>
                <a:lnTo>
                  <a:pt x="8444" y="2206"/>
                </a:lnTo>
                <a:cubicBezTo>
                  <a:pt x="8318" y="2238"/>
                  <a:pt x="8223" y="2332"/>
                  <a:pt x="8192" y="2458"/>
                </a:cubicBezTo>
                <a:lnTo>
                  <a:pt x="8034" y="2962"/>
                </a:lnTo>
                <a:lnTo>
                  <a:pt x="7877" y="2458"/>
                </a:lnTo>
                <a:cubicBezTo>
                  <a:pt x="7845" y="2332"/>
                  <a:pt x="7750" y="2238"/>
                  <a:pt x="7656" y="2206"/>
                </a:cubicBezTo>
                <a:cubicBezTo>
                  <a:pt x="7583" y="2188"/>
                  <a:pt x="7510" y="2170"/>
                  <a:pt x="7438" y="2170"/>
                </a:cubicBezTo>
                <a:cubicBezTo>
                  <a:pt x="7384" y="2170"/>
                  <a:pt x="7331" y="2180"/>
                  <a:pt x="7278" y="2206"/>
                </a:cubicBezTo>
                <a:lnTo>
                  <a:pt x="6805" y="2458"/>
                </a:lnTo>
                <a:lnTo>
                  <a:pt x="7057" y="1986"/>
                </a:lnTo>
                <a:cubicBezTo>
                  <a:pt x="7089" y="1860"/>
                  <a:pt x="7089" y="1734"/>
                  <a:pt x="7057" y="1671"/>
                </a:cubicBezTo>
                <a:lnTo>
                  <a:pt x="6333" y="190"/>
                </a:lnTo>
                <a:cubicBezTo>
                  <a:pt x="6270" y="95"/>
                  <a:pt x="6144" y="1"/>
                  <a:pt x="6018" y="1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CustomShape 4"/>
          <p:cNvSpPr/>
          <p:nvPr/>
        </p:nvSpPr>
        <p:spPr>
          <a:xfrm>
            <a:off x="-723600" y="5339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ROS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23" name="CustomShape 5"/>
          <p:cNvSpPr/>
          <p:nvPr/>
        </p:nvSpPr>
        <p:spPr>
          <a:xfrm>
            <a:off x="2560320" y="177120"/>
            <a:ext cx="5484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¿ROS EN LOS ANDES?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24" name="CustomShape 6"/>
          <p:cNvSpPr/>
          <p:nvPr/>
        </p:nvSpPr>
        <p:spPr>
          <a:xfrm>
            <a:off x="267480" y="4754880"/>
            <a:ext cx="1527840" cy="20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Alvarez-Garreton et al. (2021)</a:t>
            </a:r>
            <a:endParaRPr b="0" lang="en-US" sz="6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6"/>
          <a:srcRect l="0" t="40010" r="0" b="0"/>
          <a:stretch/>
        </p:blipFill>
        <p:spPr>
          <a:xfrm>
            <a:off x="3950640" y="842400"/>
            <a:ext cx="3750840" cy="1918440"/>
          </a:xfrm>
          <a:prstGeom prst="rect">
            <a:avLst/>
          </a:prstGeom>
          <a:ln>
            <a:noFill/>
          </a:ln>
        </p:spPr>
      </p:pic>
      <p:pic>
        <p:nvPicPr>
          <p:cNvPr id="326" name="" descr=""/>
          <p:cNvPicPr/>
          <p:nvPr/>
        </p:nvPicPr>
        <p:blipFill>
          <a:blip r:embed="rId7"/>
          <a:srcRect l="18762" t="4769" r="0" b="0"/>
          <a:stretch/>
        </p:blipFill>
        <p:spPr>
          <a:xfrm>
            <a:off x="0" y="822960"/>
            <a:ext cx="3954960" cy="3290040"/>
          </a:xfrm>
          <a:prstGeom prst="rect">
            <a:avLst/>
          </a:prstGeom>
          <a:ln>
            <a:noFill/>
          </a:ln>
        </p:spPr>
      </p:pic>
      <p:pic>
        <p:nvPicPr>
          <p:cNvPr id="327" name="" descr=""/>
          <p:cNvPicPr/>
          <p:nvPr/>
        </p:nvPicPr>
        <p:blipFill>
          <a:blip r:embed="rId8"/>
          <a:srcRect l="0" t="57585" r="81194" b="21198"/>
          <a:stretch/>
        </p:blipFill>
        <p:spPr>
          <a:xfrm>
            <a:off x="2011680" y="4115160"/>
            <a:ext cx="912240" cy="729360"/>
          </a:xfrm>
          <a:prstGeom prst="rect">
            <a:avLst/>
          </a:prstGeom>
          <a:ln>
            <a:noFill/>
          </a:ln>
        </p:spPr>
      </p:pic>
      <p:pic>
        <p:nvPicPr>
          <p:cNvPr id="328" name="" descr=""/>
          <p:cNvPicPr/>
          <p:nvPr/>
        </p:nvPicPr>
        <p:blipFill>
          <a:blip r:embed="rId9"/>
          <a:srcRect l="0" t="25904" r="81194" b="60813"/>
          <a:stretch/>
        </p:blipFill>
        <p:spPr>
          <a:xfrm>
            <a:off x="91800" y="4115160"/>
            <a:ext cx="912240" cy="455040"/>
          </a:xfrm>
          <a:prstGeom prst="rect">
            <a:avLst/>
          </a:prstGeom>
          <a:ln>
            <a:noFill/>
          </a:ln>
        </p:spPr>
      </p:pic>
      <p:pic>
        <p:nvPicPr>
          <p:cNvPr id="329" name="" descr=""/>
          <p:cNvPicPr/>
          <p:nvPr/>
        </p:nvPicPr>
        <p:blipFill>
          <a:blip r:embed="rId10"/>
          <a:srcRect l="0" t="41766" r="81194" b="42319"/>
          <a:stretch/>
        </p:blipFill>
        <p:spPr>
          <a:xfrm>
            <a:off x="1097640" y="4114800"/>
            <a:ext cx="912240" cy="546480"/>
          </a:xfrm>
          <a:prstGeom prst="rect">
            <a:avLst/>
          </a:prstGeom>
          <a:ln>
            <a:noFill/>
          </a:ln>
        </p:spPr>
      </p:pic>
      <p:pic>
        <p:nvPicPr>
          <p:cNvPr id="330" name="" descr=""/>
          <p:cNvPicPr/>
          <p:nvPr/>
        </p:nvPicPr>
        <p:blipFill>
          <a:blip r:embed="rId11"/>
          <a:stretch/>
        </p:blipFill>
        <p:spPr>
          <a:xfrm>
            <a:off x="4351320" y="2743200"/>
            <a:ext cx="3106080" cy="2897280"/>
          </a:xfrm>
          <a:prstGeom prst="rect">
            <a:avLst/>
          </a:prstGeom>
          <a:ln>
            <a:noFill/>
          </a:ln>
        </p:spPr>
      </p:pic>
      <p:sp>
        <p:nvSpPr>
          <p:cNvPr id="331" name="CustomShape 7"/>
          <p:cNvSpPr/>
          <p:nvPr/>
        </p:nvSpPr>
        <p:spPr>
          <a:xfrm>
            <a:off x="6035040" y="3432600"/>
            <a:ext cx="15526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Bozkurt et al. (2017)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600" spc="-1" strike="noStrike">
              <a:latin typeface="Arial"/>
            </a:endParaRPr>
          </a:p>
        </p:txBody>
      </p:sp>
      <p:sp>
        <p:nvSpPr>
          <p:cNvPr id="332" name="CustomShape 8"/>
          <p:cNvSpPr/>
          <p:nvPr/>
        </p:nvSpPr>
        <p:spPr>
          <a:xfrm>
            <a:off x="5394960" y="852840"/>
            <a:ext cx="1552680" cy="791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600" spc="-1" strike="noStrike">
                <a:solidFill>
                  <a:srgbClr val="000000"/>
                </a:solidFill>
                <a:latin typeface="Arial"/>
                <a:ea typeface="DejaVu Sans"/>
              </a:rPr>
              <a:t>Mardones &amp; Garreud (2020)</a:t>
            </a:r>
            <a:endParaRPr b="0" lang="en-US" sz="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600" spc="-1" strike="noStrike">
              <a:latin typeface="Arial"/>
            </a:endParaRPr>
          </a:p>
        </p:txBody>
      </p:sp>
      <p:sp>
        <p:nvSpPr>
          <p:cNvPr id="333" name="CustomShape 9"/>
          <p:cNvSpPr/>
          <p:nvPr/>
        </p:nvSpPr>
        <p:spPr>
          <a:xfrm>
            <a:off x="7863840" y="1113840"/>
            <a:ext cx="1918440" cy="3406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Chile Central (CC)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es una región con una orografía, usos de suelo y patrones climáticos muy particulares. Adicionalmente acoplado a la variabilidad natural, simulaciones bajo escenarios de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cambio climático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indican un aumento de la altura de la isoterma 0°C junto con mayores caudales diarios extremos.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34" name="CustomShape 10"/>
          <p:cNvSpPr/>
          <p:nvPr/>
        </p:nvSpPr>
        <p:spPr>
          <a:xfrm>
            <a:off x="4937760" y="2834640"/>
            <a:ext cx="901440" cy="27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Rio Rapel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504000" y="1326600"/>
            <a:ext cx="9068400" cy="328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36" name="" descr=""/>
          <p:cNvPicPr/>
          <p:nvPr/>
        </p:nvPicPr>
        <p:blipFill>
          <a:blip r:embed="rId1"/>
          <a:stretch/>
        </p:blipFill>
        <p:spPr>
          <a:xfrm>
            <a:off x="640080" y="91800"/>
            <a:ext cx="803520" cy="63936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72000" y="0"/>
            <a:ext cx="339120" cy="728640"/>
          </a:xfrm>
          <a:prstGeom prst="rect">
            <a:avLst/>
          </a:prstGeom>
          <a:ln>
            <a:noFill/>
          </a:ln>
        </p:spPr>
      </p:pic>
      <p:pic>
        <p:nvPicPr>
          <p:cNvPr id="338" name="" descr=""/>
          <p:cNvPicPr/>
          <p:nvPr/>
        </p:nvPicPr>
        <p:blipFill>
          <a:blip r:embed="rId3"/>
          <a:stretch/>
        </p:blipFill>
        <p:spPr>
          <a:xfrm>
            <a:off x="8642160" y="36360"/>
            <a:ext cx="711720" cy="711720"/>
          </a:xfrm>
          <a:prstGeom prst="rect">
            <a:avLst/>
          </a:prstGeom>
          <a:ln>
            <a:noFill/>
          </a:ln>
        </p:spPr>
      </p:pic>
      <p:pic>
        <p:nvPicPr>
          <p:cNvPr id="339" name="" descr=""/>
          <p:cNvPicPr/>
          <p:nvPr/>
        </p:nvPicPr>
        <p:blipFill>
          <a:blip r:embed="rId4"/>
          <a:stretch/>
        </p:blipFill>
        <p:spPr>
          <a:xfrm>
            <a:off x="9293040" y="36360"/>
            <a:ext cx="783720" cy="783720"/>
          </a:xfrm>
          <a:prstGeom prst="rect">
            <a:avLst/>
          </a:prstGeom>
          <a:ln>
            <a:noFill/>
          </a:ln>
        </p:spPr>
      </p:pic>
      <p:sp>
        <p:nvSpPr>
          <p:cNvPr id="340" name="Line 2"/>
          <p:cNvSpPr/>
          <p:nvPr/>
        </p:nvSpPr>
        <p:spPr>
          <a:xfrm>
            <a:off x="-36000" y="803880"/>
            <a:ext cx="10149840" cy="0"/>
          </a:xfrm>
          <a:prstGeom prst="line">
            <a:avLst/>
          </a:prstGeom>
          <a:ln w="29160">
            <a:solidFill>
              <a:srgbClr val="dee6ef"/>
            </a:solidFill>
            <a:round/>
          </a:ln>
        </p:spPr>
        <p:style>
          <a:lnRef idx="0"/>
          <a:fillRef idx="0"/>
          <a:effectRef idx="0"/>
          <a:fontRef idx="minor"/>
        </p:style>
      </p:sp>
      <p:grpSp>
        <p:nvGrpSpPr>
          <p:cNvPr id="341" name="Group 3"/>
          <p:cNvGrpSpPr/>
          <p:nvPr/>
        </p:nvGrpSpPr>
        <p:grpSpPr>
          <a:xfrm>
            <a:off x="51120" y="5391720"/>
            <a:ext cx="246960" cy="246600"/>
            <a:chOff x="51120" y="5391720"/>
            <a:chExt cx="246960" cy="246600"/>
          </a:xfrm>
        </p:grpSpPr>
        <p:sp>
          <p:nvSpPr>
            <p:cNvPr id="342" name="CustomShape 4"/>
            <p:cNvSpPr/>
            <p:nvPr/>
          </p:nvSpPr>
          <p:spPr>
            <a:xfrm>
              <a:off x="168480" y="5420520"/>
              <a:ext cx="63000" cy="63360"/>
            </a:xfrm>
            <a:custGeom>
              <a:avLst/>
              <a:gdLst/>
              <a:ahLst/>
              <a:rect l="l" t="t" r="r" b="b"/>
              <a:pathLst>
                <a:path w="5095" h="5094">
                  <a:moveTo>
                    <a:pt x="565" y="0"/>
                  </a:moveTo>
                  <a:cubicBezTo>
                    <a:pt x="251" y="0"/>
                    <a:pt x="1" y="254"/>
                    <a:pt x="1" y="568"/>
                  </a:cubicBezTo>
                  <a:cubicBezTo>
                    <a:pt x="1" y="879"/>
                    <a:pt x="251" y="1132"/>
                    <a:pt x="565" y="1132"/>
                  </a:cubicBezTo>
                  <a:cubicBezTo>
                    <a:pt x="2440" y="1135"/>
                    <a:pt x="3959" y="2654"/>
                    <a:pt x="3962" y="4529"/>
                  </a:cubicBezTo>
                  <a:cubicBezTo>
                    <a:pt x="3962" y="4843"/>
                    <a:pt x="4216" y="5094"/>
                    <a:pt x="4530" y="5094"/>
                  </a:cubicBezTo>
                  <a:cubicBezTo>
                    <a:pt x="4841" y="5094"/>
                    <a:pt x="5094" y="4843"/>
                    <a:pt x="5094" y="4529"/>
                  </a:cubicBezTo>
                  <a:cubicBezTo>
                    <a:pt x="5091" y="2029"/>
                    <a:pt x="3065" y="3"/>
                    <a:pt x="565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3" name="CustomShape 5"/>
            <p:cNvSpPr/>
            <p:nvPr/>
          </p:nvSpPr>
          <p:spPr>
            <a:xfrm>
              <a:off x="84240" y="5391720"/>
              <a:ext cx="187560" cy="246600"/>
            </a:xfrm>
            <a:custGeom>
              <a:avLst/>
              <a:gdLst/>
              <a:ahLst/>
              <a:rect l="l" t="t" r="r" b="b"/>
              <a:pathLst>
                <a:path w="14748" h="19325">
                  <a:moveTo>
                    <a:pt x="7088" y="1135"/>
                  </a:moveTo>
                  <a:cubicBezTo>
                    <a:pt x="8391" y="1135"/>
                    <a:pt x="9651" y="1571"/>
                    <a:pt x="10668" y="2397"/>
                  </a:cubicBezTo>
                  <a:cubicBezTo>
                    <a:pt x="13159" y="4417"/>
                    <a:pt x="13473" y="8104"/>
                    <a:pt x="11360" y="10516"/>
                  </a:cubicBezTo>
                  <a:cubicBezTo>
                    <a:pt x="10572" y="11419"/>
                    <a:pt x="10085" y="12503"/>
                    <a:pt x="9962" y="13626"/>
                  </a:cubicBezTo>
                  <a:lnTo>
                    <a:pt x="4237" y="13626"/>
                  </a:lnTo>
                  <a:cubicBezTo>
                    <a:pt x="4107" y="12482"/>
                    <a:pt x="3630" y="11407"/>
                    <a:pt x="2866" y="10550"/>
                  </a:cubicBezTo>
                  <a:cubicBezTo>
                    <a:pt x="1658" y="9191"/>
                    <a:pt x="1184" y="7367"/>
                    <a:pt x="1571" y="5549"/>
                  </a:cubicBezTo>
                  <a:cubicBezTo>
                    <a:pt x="2020" y="3427"/>
                    <a:pt x="3748" y="1706"/>
                    <a:pt x="5873" y="1262"/>
                  </a:cubicBezTo>
                  <a:cubicBezTo>
                    <a:pt x="6278" y="1177"/>
                    <a:pt x="6685" y="1135"/>
                    <a:pt x="7088" y="1135"/>
                  </a:cubicBezTo>
                  <a:close/>
                  <a:moveTo>
                    <a:pt x="9931" y="14759"/>
                  </a:moveTo>
                  <a:lnTo>
                    <a:pt x="9931" y="15323"/>
                  </a:lnTo>
                  <a:cubicBezTo>
                    <a:pt x="9931" y="15637"/>
                    <a:pt x="9678" y="15891"/>
                    <a:pt x="9364" y="15891"/>
                  </a:cubicBezTo>
                  <a:lnTo>
                    <a:pt x="4835" y="15891"/>
                  </a:lnTo>
                  <a:cubicBezTo>
                    <a:pt x="4521" y="15891"/>
                    <a:pt x="4270" y="15637"/>
                    <a:pt x="4270" y="15323"/>
                  </a:cubicBezTo>
                  <a:lnTo>
                    <a:pt x="4270" y="14759"/>
                  </a:lnTo>
                  <a:close/>
                  <a:moveTo>
                    <a:pt x="8699" y="17023"/>
                  </a:moveTo>
                  <a:cubicBezTo>
                    <a:pt x="8464" y="17694"/>
                    <a:pt x="7827" y="18192"/>
                    <a:pt x="7099" y="18192"/>
                  </a:cubicBezTo>
                  <a:cubicBezTo>
                    <a:pt x="6371" y="18192"/>
                    <a:pt x="5734" y="17694"/>
                    <a:pt x="5499" y="17023"/>
                  </a:cubicBezTo>
                  <a:close/>
                  <a:moveTo>
                    <a:pt x="7087" y="0"/>
                  </a:moveTo>
                  <a:cubicBezTo>
                    <a:pt x="6607" y="0"/>
                    <a:pt x="6123" y="50"/>
                    <a:pt x="5641" y="151"/>
                  </a:cubicBezTo>
                  <a:cubicBezTo>
                    <a:pt x="3053" y="712"/>
                    <a:pt x="1027" y="2729"/>
                    <a:pt x="462" y="5314"/>
                  </a:cubicBezTo>
                  <a:cubicBezTo>
                    <a:pt x="0" y="7488"/>
                    <a:pt x="568" y="9671"/>
                    <a:pt x="2020" y="11301"/>
                  </a:cubicBezTo>
                  <a:cubicBezTo>
                    <a:pt x="2730" y="12099"/>
                    <a:pt x="3135" y="13149"/>
                    <a:pt x="3135" y="14191"/>
                  </a:cubicBezTo>
                  <a:lnTo>
                    <a:pt x="3135" y="15323"/>
                  </a:lnTo>
                  <a:cubicBezTo>
                    <a:pt x="3138" y="16060"/>
                    <a:pt x="3612" y="16709"/>
                    <a:pt x="4309" y="16939"/>
                  </a:cubicBezTo>
                  <a:cubicBezTo>
                    <a:pt x="4409" y="17518"/>
                    <a:pt x="4681" y="18053"/>
                    <a:pt x="5094" y="18473"/>
                  </a:cubicBezTo>
                  <a:cubicBezTo>
                    <a:pt x="5642" y="19040"/>
                    <a:pt x="6371" y="19324"/>
                    <a:pt x="7099" y="19324"/>
                  </a:cubicBezTo>
                  <a:cubicBezTo>
                    <a:pt x="7828" y="19324"/>
                    <a:pt x="8556" y="19040"/>
                    <a:pt x="9104" y="18473"/>
                  </a:cubicBezTo>
                  <a:cubicBezTo>
                    <a:pt x="9518" y="18053"/>
                    <a:pt x="9790" y="17518"/>
                    <a:pt x="9889" y="16939"/>
                  </a:cubicBezTo>
                  <a:cubicBezTo>
                    <a:pt x="10587" y="16709"/>
                    <a:pt x="11061" y="16060"/>
                    <a:pt x="11064" y="15323"/>
                  </a:cubicBezTo>
                  <a:lnTo>
                    <a:pt x="11064" y="14191"/>
                  </a:lnTo>
                  <a:cubicBezTo>
                    <a:pt x="11064" y="13149"/>
                    <a:pt x="11471" y="12108"/>
                    <a:pt x="12211" y="11262"/>
                  </a:cubicBezTo>
                  <a:cubicBezTo>
                    <a:pt x="14747" y="8366"/>
                    <a:pt x="14370" y="3943"/>
                    <a:pt x="11381" y="1518"/>
                  </a:cubicBezTo>
                  <a:cubicBezTo>
                    <a:pt x="10159" y="525"/>
                    <a:pt x="8647" y="0"/>
                    <a:pt x="708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4" name="CustomShape 6"/>
            <p:cNvSpPr/>
            <p:nvPr/>
          </p:nvSpPr>
          <p:spPr>
            <a:xfrm>
              <a:off x="51120" y="5479200"/>
              <a:ext cx="26640" cy="118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9" y="0"/>
                  </a:moveTo>
                  <a:cubicBezTo>
                    <a:pt x="255" y="0"/>
                    <a:pt x="1" y="254"/>
                    <a:pt x="1" y="568"/>
                  </a:cubicBezTo>
                  <a:cubicBezTo>
                    <a:pt x="1" y="879"/>
                    <a:pt x="255" y="1133"/>
                    <a:pt x="569" y="1133"/>
                  </a:cubicBezTo>
                  <a:lnTo>
                    <a:pt x="1701" y="1133"/>
                  </a:lnTo>
                  <a:cubicBezTo>
                    <a:pt x="2012" y="1133"/>
                    <a:pt x="2266" y="879"/>
                    <a:pt x="2266" y="568"/>
                  </a:cubicBezTo>
                  <a:cubicBezTo>
                    <a:pt x="2266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5" name="CustomShape 7"/>
            <p:cNvSpPr/>
            <p:nvPr/>
          </p:nvSpPr>
          <p:spPr>
            <a:xfrm>
              <a:off x="52560" y="5430240"/>
              <a:ext cx="23760" cy="21960"/>
            </a:xfrm>
            <a:custGeom>
              <a:avLst/>
              <a:gdLst/>
              <a:ahLst/>
              <a:rect l="l" t="t" r="r" b="b"/>
              <a:pathLst>
                <a:path w="2030" h="1921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9"/>
                    <a:pt x="215" y="962"/>
                  </a:cubicBezTo>
                  <a:lnTo>
                    <a:pt x="1015" y="1762"/>
                  </a:lnTo>
                  <a:cubicBezTo>
                    <a:pt x="1125" y="1868"/>
                    <a:pt x="1267" y="1921"/>
                    <a:pt x="1409" y="1921"/>
                  </a:cubicBezTo>
                  <a:cubicBezTo>
                    <a:pt x="1554" y="1921"/>
                    <a:pt x="1699" y="1865"/>
                    <a:pt x="1809" y="1753"/>
                  </a:cubicBezTo>
                  <a:cubicBezTo>
                    <a:pt x="2027" y="1536"/>
                    <a:pt x="2030" y="1183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6" name="CustomShape 8"/>
            <p:cNvSpPr/>
            <p:nvPr/>
          </p:nvSpPr>
          <p:spPr>
            <a:xfrm>
              <a:off x="52560" y="5518080"/>
              <a:ext cx="23760" cy="22320"/>
            </a:xfrm>
            <a:custGeom>
              <a:avLst/>
              <a:gdLst/>
              <a:ahLst/>
              <a:rect l="l" t="t" r="r" b="b"/>
              <a:pathLst>
                <a:path w="2048" h="1934">
                  <a:moveTo>
                    <a:pt x="1427" y="0"/>
                  </a:moveTo>
                  <a:cubicBezTo>
                    <a:pt x="1285" y="0"/>
                    <a:pt x="1143" y="53"/>
                    <a:pt x="1033" y="159"/>
                  </a:cubicBezTo>
                  <a:lnTo>
                    <a:pt x="233" y="962"/>
                  </a:lnTo>
                  <a:cubicBezTo>
                    <a:pt x="4" y="1179"/>
                    <a:pt x="1" y="1545"/>
                    <a:pt x="227" y="1768"/>
                  </a:cubicBezTo>
                  <a:cubicBezTo>
                    <a:pt x="338" y="1879"/>
                    <a:pt x="482" y="1934"/>
                    <a:pt x="627" y="1934"/>
                  </a:cubicBezTo>
                  <a:cubicBezTo>
                    <a:pt x="774" y="1934"/>
                    <a:pt x="922" y="1876"/>
                    <a:pt x="1033" y="1762"/>
                  </a:cubicBezTo>
                  <a:lnTo>
                    <a:pt x="1833" y="962"/>
                  </a:lnTo>
                  <a:cubicBezTo>
                    <a:pt x="2048" y="738"/>
                    <a:pt x="2045" y="385"/>
                    <a:pt x="1827" y="168"/>
                  </a:cubicBezTo>
                  <a:cubicBezTo>
                    <a:pt x="1717" y="56"/>
                    <a:pt x="1572" y="0"/>
                    <a:pt x="1427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7" name="CustomShape 9"/>
            <p:cNvSpPr/>
            <p:nvPr/>
          </p:nvSpPr>
          <p:spPr>
            <a:xfrm>
              <a:off x="271440" y="5479200"/>
              <a:ext cx="26640" cy="11880"/>
            </a:xfrm>
            <a:custGeom>
              <a:avLst/>
              <a:gdLst/>
              <a:ahLst/>
              <a:rect l="l" t="t" r="r" b="b"/>
              <a:pathLst>
                <a:path w="2266" h="1133">
                  <a:moveTo>
                    <a:pt x="568" y="0"/>
                  </a:moveTo>
                  <a:cubicBezTo>
                    <a:pt x="254" y="0"/>
                    <a:pt x="1" y="254"/>
                    <a:pt x="1" y="568"/>
                  </a:cubicBezTo>
                  <a:cubicBezTo>
                    <a:pt x="1" y="879"/>
                    <a:pt x="254" y="1133"/>
                    <a:pt x="568" y="1133"/>
                  </a:cubicBezTo>
                  <a:lnTo>
                    <a:pt x="1701" y="1133"/>
                  </a:lnTo>
                  <a:cubicBezTo>
                    <a:pt x="2012" y="1133"/>
                    <a:pt x="2265" y="879"/>
                    <a:pt x="2265" y="568"/>
                  </a:cubicBezTo>
                  <a:cubicBezTo>
                    <a:pt x="2265" y="254"/>
                    <a:pt x="2012" y="0"/>
                    <a:pt x="1701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8" name="CustomShape 10"/>
            <p:cNvSpPr/>
            <p:nvPr/>
          </p:nvSpPr>
          <p:spPr>
            <a:xfrm>
              <a:off x="270720" y="5430240"/>
              <a:ext cx="25560" cy="21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1550" y="0"/>
                  </a:moveTo>
                  <a:cubicBezTo>
                    <a:pt x="1409" y="0"/>
                    <a:pt x="1267" y="53"/>
                    <a:pt x="1157" y="159"/>
                  </a:cubicBezTo>
                  <a:lnTo>
                    <a:pt x="357" y="962"/>
                  </a:lnTo>
                  <a:cubicBezTo>
                    <a:pt x="1" y="1318"/>
                    <a:pt x="251" y="1928"/>
                    <a:pt x="756" y="1928"/>
                  </a:cubicBezTo>
                  <a:cubicBezTo>
                    <a:pt x="907" y="1928"/>
                    <a:pt x="1051" y="1868"/>
                    <a:pt x="1157" y="1762"/>
                  </a:cubicBezTo>
                  <a:lnTo>
                    <a:pt x="1957" y="959"/>
                  </a:lnTo>
                  <a:cubicBezTo>
                    <a:pt x="2172" y="739"/>
                    <a:pt x="2169" y="385"/>
                    <a:pt x="1951" y="168"/>
                  </a:cubicBezTo>
                  <a:cubicBezTo>
                    <a:pt x="1841" y="56"/>
                    <a:pt x="1696" y="0"/>
                    <a:pt x="155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349" name="CustomShape 11"/>
            <p:cNvSpPr/>
            <p:nvPr/>
          </p:nvSpPr>
          <p:spPr>
            <a:xfrm>
              <a:off x="272880" y="5518080"/>
              <a:ext cx="25200" cy="21960"/>
            </a:xfrm>
            <a:custGeom>
              <a:avLst/>
              <a:gdLst/>
              <a:ahLst/>
              <a:rect l="l" t="t" r="r" b="b"/>
              <a:pathLst>
                <a:path w="2172" h="1929">
                  <a:moveTo>
                    <a:pt x="622" y="0"/>
                  </a:moveTo>
                  <a:cubicBezTo>
                    <a:pt x="476" y="0"/>
                    <a:pt x="331" y="56"/>
                    <a:pt x="221" y="168"/>
                  </a:cubicBezTo>
                  <a:cubicBezTo>
                    <a:pt x="4" y="385"/>
                    <a:pt x="1" y="738"/>
                    <a:pt x="215" y="962"/>
                  </a:cubicBezTo>
                  <a:lnTo>
                    <a:pt x="1015" y="1762"/>
                  </a:lnTo>
                  <a:cubicBezTo>
                    <a:pt x="1121" y="1868"/>
                    <a:pt x="1266" y="1928"/>
                    <a:pt x="1417" y="1928"/>
                  </a:cubicBezTo>
                  <a:cubicBezTo>
                    <a:pt x="1921" y="1928"/>
                    <a:pt x="2172" y="1318"/>
                    <a:pt x="1815" y="962"/>
                  </a:cubicBezTo>
                  <a:lnTo>
                    <a:pt x="1015" y="159"/>
                  </a:lnTo>
                  <a:cubicBezTo>
                    <a:pt x="905" y="53"/>
                    <a:pt x="763" y="0"/>
                    <a:pt x="622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350" name="CustomShape 12"/>
          <p:cNvSpPr/>
          <p:nvPr/>
        </p:nvSpPr>
        <p:spPr>
          <a:xfrm>
            <a:off x="-615600" y="5375520"/>
            <a:ext cx="2298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600" spc="-1" strike="noStrike">
                <a:solidFill>
                  <a:srgbClr val="073763"/>
                </a:solidFill>
                <a:latin typeface="Kalam"/>
                <a:ea typeface="Kalam"/>
              </a:rPr>
              <a:t>RESEARCH</a:t>
            </a:r>
            <a:endParaRPr b="0" lang="en-US" sz="600" spc="-1" strike="noStrike">
              <a:latin typeface="Arial"/>
            </a:endParaRPr>
          </a:p>
        </p:txBody>
      </p:sp>
      <p:sp>
        <p:nvSpPr>
          <p:cNvPr id="351" name="CustomShape 13"/>
          <p:cNvSpPr/>
          <p:nvPr/>
        </p:nvSpPr>
        <p:spPr>
          <a:xfrm>
            <a:off x="2560320" y="177120"/>
            <a:ext cx="5484600" cy="36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 algn="ctr">
              <a:lnSpc>
                <a:spcPct val="100000"/>
              </a:lnSpc>
              <a:tabLst>
                <a:tab algn="l" pos="0"/>
              </a:tabLst>
            </a:pPr>
            <a:r>
              <a:rPr b="0" lang="en" sz="1500" spc="-1" strike="noStrike">
                <a:solidFill>
                  <a:srgbClr val="073763"/>
                </a:solidFill>
                <a:latin typeface="Kalam"/>
                <a:ea typeface="Kalam"/>
              </a:rPr>
              <a:t>HIPOTESIS Y OBJETIVOS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352" name="CustomShape 14"/>
          <p:cNvSpPr/>
          <p:nvPr/>
        </p:nvSpPr>
        <p:spPr>
          <a:xfrm>
            <a:off x="806400" y="1067040"/>
            <a:ext cx="8593560" cy="64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ctr">
              <a:lnSpc>
                <a:spcPct val="100000"/>
              </a:lnSpc>
            </a:pP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“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Dentro de los eventos de </a:t>
            </a: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crecida en las cuencas andinas de Chile Central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se encuentran aquellos producidos por </a:t>
            </a: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tormentas donde llueve sobre la nieve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, de manera que la escorrentía se puede descomponer en una contribución de </a:t>
            </a:r>
            <a:r>
              <a:rPr b="1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precipitación líquida y derretimiento de nieves</a:t>
            </a:r>
            <a:r>
              <a:rPr b="0" i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.”</a:t>
            </a:r>
            <a:endParaRPr b="0" lang="en-US" sz="1300" spc="-1" strike="noStrike">
              <a:latin typeface="Arial"/>
            </a:endParaRPr>
          </a:p>
        </p:txBody>
      </p:sp>
      <p:sp>
        <p:nvSpPr>
          <p:cNvPr id="353" name="CustomShape 15"/>
          <p:cNvSpPr/>
          <p:nvPr/>
        </p:nvSpPr>
        <p:spPr>
          <a:xfrm>
            <a:off x="941760" y="2046960"/>
            <a:ext cx="8593560" cy="285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 algn="just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Objetivo General: 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los elementos e influencias que tienen los eventos de lluvia sobre la nieve en el derretimiento y sus respectivas consecuencias en los caudales extremos de las cuencas andinas de Chile Central.</a:t>
            </a: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endParaRPr b="0" lang="en-US" sz="1300" spc="-1" strike="noStrike">
              <a:latin typeface="Arial"/>
            </a:endParaRPr>
          </a:p>
          <a:p>
            <a:pPr algn="just">
              <a:lnSpc>
                <a:spcPct val="100000"/>
              </a:lnSpc>
            </a:pP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Objetivos Específicos:</a:t>
            </a:r>
            <a:endParaRPr b="0" lang="en-US" sz="13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Diagnosticar la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frecuencia de los eventos de lluvia sobre nieve 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en las cuencas andinas de Chile Central, especificando tendencias y patrones espaciales.</a:t>
            </a:r>
            <a:endParaRPr b="0" lang="en-US" sz="13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Determinar los caudales máximos diarios para distintos períodos de retorno y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descomponer los eventos de crecida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en su flujo base y escorrentía directa.</a:t>
            </a:r>
            <a:endParaRPr b="0" lang="en-US" sz="13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Analizar la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contribución del derretimiento de nieves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a la escorrentía en situaciones de ROS y concluir sobre la relevancia de estos eventos en los valores extremos.</a:t>
            </a:r>
            <a:endParaRPr b="0" lang="en-US" sz="13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Distinguir los principales patrones de escala sinóptica que dan origen a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tormentas donde llueve sobre la nieve.</a:t>
            </a:r>
            <a:endParaRPr b="0" lang="en-US" sz="1300" spc="-1" strike="noStrike">
              <a:latin typeface="Arial"/>
            </a:endParaRPr>
          </a:p>
          <a:p>
            <a:pPr marL="216000" indent="-214200" algn="just">
              <a:lnSpc>
                <a:spcPct val="100000"/>
              </a:lnSpc>
              <a:buClr>
                <a:srgbClr val="000000"/>
              </a:buClr>
              <a:buFont typeface="StarSymbol"/>
              <a:buAutoNum type="romanLcPeriod"/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Cuantificar los </a:t>
            </a:r>
            <a:r>
              <a:rPr b="1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impactos futuros</a:t>
            </a: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 de los eventos de lluvia sobre nieve bajo algún escenario de calentamiento global.*</a:t>
            </a:r>
            <a:endParaRPr b="0" lang="en-US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2250</TotalTime>
  <Application>LibreOffice/6.4.7.2$Linux_X86_64 LibreOffice_project/40$Build-2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2021-09-01T12:51:19Z</dcterms:created>
  <dc:creator/>
  <dc:description/>
  <dc:language>en-US</dc:language>
  <cp:lastModifiedBy/>
  <dcterms:modified xsi:type="dcterms:W3CDTF">2021-11-04T14:38:26Z</dcterms:modified>
  <cp:revision>22</cp:revision>
  <dc:subject/>
  <dc:title/>
</cp:coreProperties>
</file>